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1"/>
  </p:sldMasterIdLst>
  <p:notesMasterIdLst>
    <p:notesMasterId r:id="rId95"/>
  </p:notesMasterIdLst>
  <p:handoutMasterIdLst>
    <p:handoutMasterId r:id="rId96"/>
  </p:handoutMasterIdLst>
  <p:sldIdLst>
    <p:sldId id="256" r:id="rId2"/>
    <p:sldId id="300" r:id="rId3"/>
    <p:sldId id="306" r:id="rId4"/>
    <p:sldId id="302" r:id="rId5"/>
    <p:sldId id="301" r:id="rId6"/>
    <p:sldId id="304" r:id="rId7"/>
    <p:sldId id="303" r:id="rId8"/>
    <p:sldId id="305"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3" r:id="rId23"/>
    <p:sldId id="320" r:id="rId24"/>
    <p:sldId id="321" r:id="rId25"/>
    <p:sldId id="322" r:id="rId26"/>
    <p:sldId id="324" r:id="rId27"/>
    <p:sldId id="325" r:id="rId28"/>
    <p:sldId id="326" r:id="rId29"/>
    <p:sldId id="327" r:id="rId30"/>
    <p:sldId id="329" r:id="rId31"/>
    <p:sldId id="384" r:id="rId32"/>
    <p:sldId id="328" r:id="rId33"/>
    <p:sldId id="385" r:id="rId34"/>
    <p:sldId id="332" r:id="rId35"/>
    <p:sldId id="331" r:id="rId36"/>
    <p:sldId id="330" r:id="rId37"/>
    <p:sldId id="333" r:id="rId38"/>
    <p:sldId id="334" r:id="rId39"/>
    <p:sldId id="335" r:id="rId40"/>
    <p:sldId id="336" r:id="rId41"/>
    <p:sldId id="338" r:id="rId42"/>
    <p:sldId id="337" r:id="rId43"/>
    <p:sldId id="339" r:id="rId44"/>
    <p:sldId id="340" r:id="rId45"/>
    <p:sldId id="373" r:id="rId46"/>
    <p:sldId id="375" r:id="rId47"/>
    <p:sldId id="380" r:id="rId48"/>
    <p:sldId id="379" r:id="rId49"/>
    <p:sldId id="381" r:id="rId50"/>
    <p:sldId id="382" r:id="rId51"/>
    <p:sldId id="383" r:id="rId52"/>
    <p:sldId id="374" r:id="rId53"/>
    <p:sldId id="387" r:id="rId54"/>
    <p:sldId id="386"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90" r:id="rId69"/>
    <p:sldId id="354" r:id="rId70"/>
    <p:sldId id="355" r:id="rId71"/>
    <p:sldId id="356" r:id="rId72"/>
    <p:sldId id="357" r:id="rId73"/>
    <p:sldId id="358" r:id="rId74"/>
    <p:sldId id="359" r:id="rId75"/>
    <p:sldId id="361" r:id="rId76"/>
    <p:sldId id="360" r:id="rId77"/>
    <p:sldId id="362" r:id="rId78"/>
    <p:sldId id="363" r:id="rId79"/>
    <p:sldId id="364" r:id="rId80"/>
    <p:sldId id="388" r:id="rId81"/>
    <p:sldId id="365" r:id="rId82"/>
    <p:sldId id="366" r:id="rId83"/>
    <p:sldId id="367" r:id="rId84"/>
    <p:sldId id="369" r:id="rId85"/>
    <p:sldId id="371" r:id="rId86"/>
    <p:sldId id="370" r:id="rId87"/>
    <p:sldId id="372" r:id="rId88"/>
    <p:sldId id="368" r:id="rId89"/>
    <p:sldId id="376" r:id="rId90"/>
    <p:sldId id="377" r:id="rId91"/>
    <p:sldId id="378" r:id="rId92"/>
    <p:sldId id="389" r:id="rId93"/>
    <p:sldId id="259" r:id="rId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EB7"/>
    <a:srgbClr val="6FD0F7"/>
    <a:srgbClr val="B9ECF3"/>
    <a:srgbClr val="E01519"/>
    <a:srgbClr val="A6A6A6"/>
    <a:srgbClr val="73CDF5"/>
    <a:srgbClr val="19A2FF"/>
    <a:srgbClr val="3F254E"/>
    <a:srgbClr val="7E1F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03" autoAdjust="0"/>
    <p:restoredTop sz="78759" autoAdjust="0"/>
  </p:normalViewPr>
  <p:slideViewPr>
    <p:cSldViewPr snapToGrid="0">
      <p:cViewPr varScale="1">
        <p:scale>
          <a:sx n="88" d="100"/>
          <a:sy n="88" d="100"/>
        </p:scale>
        <p:origin x="678" y="102"/>
      </p:cViewPr>
      <p:guideLst>
        <p:guide orient="horz" pos="2160"/>
        <p:guide pos="3840"/>
      </p:guideLst>
    </p:cSldViewPr>
  </p:slideViewPr>
  <p:notesTextViewPr>
    <p:cViewPr>
      <p:scale>
        <a:sx n="1" d="1"/>
        <a:sy n="1" d="1"/>
      </p:scale>
      <p:origin x="0" y="0"/>
    </p:cViewPr>
  </p:notesTextViewPr>
  <p:notesViewPr>
    <p:cSldViewPr snapToGrid="0">
      <p:cViewPr varScale="1">
        <p:scale>
          <a:sx n="86" d="100"/>
          <a:sy n="86" d="100"/>
        </p:scale>
        <p:origin x="2952"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B60E6-A21C-4C76-84D1-E70FCE90B7D8}" type="datetimeFigureOut">
              <a:rPr lang="zh-CN" altLang="en-US" smtClean="0"/>
              <a:pPr/>
              <a:t>2018/11/29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A83482-0C45-4557-A5E3-525737071FEE}" type="slidenum">
              <a:rPr lang="zh-CN" altLang="en-US" smtClean="0"/>
              <a:pPr/>
              <a:t>‹#›</a:t>
            </a:fld>
            <a:endParaRPr lang="zh-CN" altLang="en-US"/>
          </a:p>
        </p:txBody>
      </p:sp>
    </p:spTree>
    <p:extLst>
      <p:ext uri="{BB962C8B-B14F-4D97-AF65-F5344CB8AC3E}">
        <p14:creationId xmlns:p14="http://schemas.microsoft.com/office/powerpoint/2010/main" val="13080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266747-ADEC-4632-B717-23655C0040D7}" type="datetimeFigureOut">
              <a:rPr lang="zh-CN" altLang="en-US" smtClean="0"/>
              <a:pPr/>
              <a:t>2018/11/29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ED9E50-4011-47FD-9A7F-6B65A246B4DB}" type="slidenum">
              <a:rPr lang="zh-CN" altLang="en-US" smtClean="0"/>
              <a:pPr/>
              <a:t>‹#›</a:t>
            </a:fld>
            <a:endParaRPr lang="zh-CN" altLang="en-US"/>
          </a:p>
        </p:txBody>
      </p:sp>
    </p:spTree>
    <p:extLst>
      <p:ext uri="{BB962C8B-B14F-4D97-AF65-F5344CB8AC3E}">
        <p14:creationId xmlns:p14="http://schemas.microsoft.com/office/powerpoint/2010/main" val="11618437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rxiv.org/abs/1312.6229"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cv-foundation.org/openaccess/content_cvpr_2016/html/Redmon_You_Only_Look_CVPR_2016_paper.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rxiv.org/abs/1804.02767"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rxiv.org/abs/1804.06559"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ink.zhihu.com/?target=https://github.com/unsky/FP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link.zhihu.com/?target=https://github.com/Robert-JunWang/Pele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link.zhihu.com/?target=https://github.com/Robert-JunWang/Pele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link.zhihu.com/?target=https://github.com/wk910930/ccnn"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cv-foundation.org/openaccess/content_cvpr_2016/html/Qin_Joint_Training_of_CVPR_2016_paper.htm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papers.nips.cc/paper/6465-r-fcn-object-detection-via-region-based-fully-convolutional-networks"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link.zhihu.com/?target=https://github.com/daijifeng001/R-FCN"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arxiv.org/abs/1709.05256"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link.zhihu.com/?target=https://www.tensorflow.org/mobile/tflite"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link.zhihu.com/?target=https://github.com/tensorflow/tensorflow/tree/master/tensorflow/contrib/quantiz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1</a:t>
            </a:fld>
            <a:endParaRPr lang="zh-CN" altLang="en-US"/>
          </a:p>
        </p:txBody>
      </p:sp>
    </p:spTree>
    <p:extLst>
      <p:ext uri="{BB962C8B-B14F-4D97-AF65-F5344CB8AC3E}">
        <p14:creationId xmlns:p14="http://schemas.microsoft.com/office/powerpoint/2010/main" val="3218351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ICCVW2012_Annotated facial landmarks in the wild</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A large-scale, real-world database for facial landmark localization</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10</a:t>
            </a:fld>
            <a:endParaRPr lang="zh-CN" altLang="en-US"/>
          </a:p>
        </p:txBody>
      </p:sp>
    </p:spTree>
    <p:extLst>
      <p:ext uri="{BB962C8B-B14F-4D97-AF65-F5344CB8AC3E}">
        <p14:creationId xmlns:p14="http://schemas.microsoft.com/office/powerpoint/2010/main" val="808030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IVC2014_Face detection by structural models</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11</a:t>
            </a:fld>
            <a:endParaRPr lang="zh-CN" altLang="en-US"/>
          </a:p>
        </p:txBody>
      </p:sp>
    </p:spTree>
    <p:extLst>
      <p:ext uri="{BB962C8B-B14F-4D97-AF65-F5344CB8AC3E}">
        <p14:creationId xmlns:p14="http://schemas.microsoft.com/office/powerpoint/2010/main" val="4153023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CVPR2015_Pushing the frontiers of unconstrained face detection and recognition</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12</a:t>
            </a:fld>
            <a:endParaRPr lang="zh-CN" altLang="en-US"/>
          </a:p>
        </p:txBody>
      </p:sp>
    </p:spTree>
    <p:extLst>
      <p:ext uri="{BB962C8B-B14F-4D97-AF65-F5344CB8AC3E}">
        <p14:creationId xmlns:p14="http://schemas.microsoft.com/office/powerpoint/2010/main" val="1827410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ICFG2015_Fine-grained evaluation on face detection in the wild</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13</a:t>
            </a:fld>
            <a:endParaRPr lang="zh-CN" altLang="en-US"/>
          </a:p>
        </p:txBody>
      </p:sp>
    </p:spTree>
    <p:extLst>
      <p:ext uri="{BB962C8B-B14F-4D97-AF65-F5344CB8AC3E}">
        <p14:creationId xmlns:p14="http://schemas.microsoft.com/office/powerpoint/2010/main" val="2898975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http://mmlab.ie.cuhk.edu.hk/projects/WIDERFace/</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14</a:t>
            </a:fld>
            <a:endParaRPr lang="zh-CN" altLang="en-US"/>
          </a:p>
        </p:txBody>
      </p:sp>
    </p:spTree>
    <p:extLst>
      <p:ext uri="{BB962C8B-B14F-4D97-AF65-F5344CB8AC3E}">
        <p14:creationId xmlns:p14="http://schemas.microsoft.com/office/powerpoint/2010/main" val="2187043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CVPR2017_LLE-CNNs_MAFA_Detecting Masked Faces in the Wild with LLE-CNNs</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15</a:t>
            </a:fld>
            <a:endParaRPr lang="zh-CN" altLang="en-US"/>
          </a:p>
        </p:txBody>
      </p:sp>
    </p:spTree>
    <p:extLst>
      <p:ext uri="{BB962C8B-B14F-4D97-AF65-F5344CB8AC3E}">
        <p14:creationId xmlns:p14="http://schemas.microsoft.com/office/powerpoint/2010/main" val="2589565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arxiv2018_SFace</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An Efficient Network for Face Detection in Large Scale Variations</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16</a:t>
            </a:fld>
            <a:endParaRPr lang="zh-CN" altLang="en-US"/>
          </a:p>
        </p:txBody>
      </p:sp>
    </p:spTree>
    <p:extLst>
      <p:ext uri="{BB962C8B-B14F-4D97-AF65-F5344CB8AC3E}">
        <p14:creationId xmlns:p14="http://schemas.microsoft.com/office/powerpoint/2010/main" val="3406127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17</a:t>
            </a:fld>
            <a:endParaRPr lang="zh-CN" altLang="en-US"/>
          </a:p>
        </p:txBody>
      </p:sp>
    </p:spTree>
    <p:extLst>
      <p:ext uri="{BB962C8B-B14F-4D97-AF65-F5344CB8AC3E}">
        <p14:creationId xmlns:p14="http://schemas.microsoft.com/office/powerpoint/2010/main" val="211909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Haar</a:t>
            </a:r>
            <a:r>
              <a:rPr lang="en-US" altLang="zh-CN" sz="1200" b="0" i="0" kern="1200" dirty="0" smtClean="0">
                <a:solidFill>
                  <a:schemeClr val="tx1"/>
                </a:solidFill>
                <a:effectLst/>
                <a:latin typeface="+mn-lt"/>
                <a:ea typeface="+mn-ea"/>
                <a:cs typeface="+mn-cs"/>
              </a:rPr>
              <a:t>-like</a:t>
            </a:r>
            <a:r>
              <a:rPr lang="zh-CN" altLang="en-US" sz="1200" b="0" i="0" kern="1200" dirty="0" smtClean="0">
                <a:solidFill>
                  <a:schemeClr val="tx1"/>
                </a:solidFill>
                <a:effectLst/>
                <a:latin typeface="+mn-lt"/>
                <a:ea typeface="+mn-ea"/>
                <a:cs typeface="+mn-cs"/>
              </a:rPr>
              <a:t>特征是白色矩形框内的像素值之和，减去黑色区域内的像素值之和。以图像中第一个特征为例，它的计算方法如下：首先计算左边白色矩形区域里所有像素值的和，接下来计算右边黑色矩形区域内所有像素的和，最后得到的</a:t>
            </a:r>
            <a:r>
              <a:rPr lang="en-US" altLang="zh-CN" sz="1200" b="0" i="0" kern="1200" dirty="0" err="1" smtClean="0">
                <a:solidFill>
                  <a:schemeClr val="tx1"/>
                </a:solidFill>
                <a:effectLst/>
                <a:latin typeface="+mn-lt"/>
                <a:ea typeface="+mn-ea"/>
                <a:cs typeface="+mn-cs"/>
              </a:rPr>
              <a:t>Haar</a:t>
            </a:r>
            <a:r>
              <a:rPr lang="en-US" altLang="zh-CN" sz="1200" b="0" i="0" kern="1200" dirty="0" smtClean="0">
                <a:solidFill>
                  <a:schemeClr val="tx1"/>
                </a:solidFill>
                <a:effectLst/>
                <a:latin typeface="+mn-lt"/>
                <a:ea typeface="+mn-ea"/>
                <a:cs typeface="+mn-cs"/>
              </a:rPr>
              <a:t>-like</a:t>
            </a:r>
            <a:r>
              <a:rPr lang="zh-CN" altLang="en-US" sz="1200" b="0" i="0" kern="1200" dirty="0" smtClean="0">
                <a:solidFill>
                  <a:schemeClr val="tx1"/>
                </a:solidFill>
                <a:effectLst/>
                <a:latin typeface="+mn-lt"/>
                <a:ea typeface="+mn-ea"/>
                <a:cs typeface="+mn-cs"/>
              </a:rPr>
              <a:t>特征值为左边的和减右边的和。</a:t>
            </a:r>
          </a:p>
          <a:p>
            <a:r>
              <a:rPr lang="zh-CN" altLang="en-US" sz="1200" b="0" i="0" kern="1200" dirty="0" smtClean="0">
                <a:solidFill>
                  <a:schemeClr val="tx1"/>
                </a:solidFill>
                <a:effectLst/>
                <a:latin typeface="+mn-lt"/>
                <a:ea typeface="+mn-ea"/>
                <a:cs typeface="+mn-cs"/>
              </a:rPr>
              <a:t>这种特征捕捉图像的边缘、变化等信息，各种特征描述在各个方向上的图像变化信息。人脸的五官有各自的亮度信息，很符合</a:t>
            </a:r>
            <a:r>
              <a:rPr lang="en-US" altLang="zh-CN" sz="1200" b="0" i="0" kern="1200" dirty="0" err="1" smtClean="0">
                <a:solidFill>
                  <a:schemeClr val="tx1"/>
                </a:solidFill>
                <a:effectLst/>
                <a:latin typeface="+mn-lt"/>
                <a:ea typeface="+mn-ea"/>
                <a:cs typeface="+mn-cs"/>
              </a:rPr>
              <a:t>Haar</a:t>
            </a:r>
            <a:r>
              <a:rPr lang="en-US" altLang="zh-CN" sz="1200" b="0" i="0" kern="1200" dirty="0" smtClean="0">
                <a:solidFill>
                  <a:schemeClr val="tx1"/>
                </a:solidFill>
                <a:effectLst/>
                <a:latin typeface="+mn-lt"/>
                <a:ea typeface="+mn-ea"/>
                <a:cs typeface="+mn-cs"/>
              </a:rPr>
              <a:t>-like</a:t>
            </a:r>
            <a:r>
              <a:rPr lang="zh-CN" altLang="en-US" sz="1200" b="0" i="0" kern="1200" dirty="0" smtClean="0">
                <a:solidFill>
                  <a:schemeClr val="tx1"/>
                </a:solidFill>
                <a:effectLst/>
                <a:latin typeface="+mn-lt"/>
                <a:ea typeface="+mn-ea"/>
                <a:cs typeface="+mn-cs"/>
              </a:rPr>
              <a:t>特征的特点。</a:t>
            </a:r>
          </a:p>
          <a:p>
            <a:r>
              <a:rPr lang="zh-CN" altLang="en-US" sz="1200" b="0" i="0" kern="1200" dirty="0" smtClean="0">
                <a:solidFill>
                  <a:schemeClr val="tx1"/>
                </a:solidFill>
                <a:effectLst/>
                <a:latin typeface="+mn-lt"/>
                <a:ea typeface="+mn-ea"/>
                <a:cs typeface="+mn-cs"/>
              </a:rPr>
              <a:t>为了实现快速计算，使用了一种称为积分图（</a:t>
            </a:r>
            <a:r>
              <a:rPr lang="en-US" altLang="zh-CN" sz="1200" b="0" i="0" kern="1200" dirty="0" smtClean="0">
                <a:solidFill>
                  <a:schemeClr val="tx1"/>
                </a:solidFill>
                <a:effectLst/>
                <a:latin typeface="+mn-lt"/>
                <a:ea typeface="+mn-ea"/>
                <a:cs typeface="+mn-cs"/>
              </a:rPr>
              <a:t>Integral Image</a:t>
            </a:r>
            <a:r>
              <a:rPr lang="zh-CN" altLang="en-US" sz="1200" b="0" i="0" kern="1200" dirty="0" smtClean="0">
                <a:solidFill>
                  <a:schemeClr val="tx1"/>
                </a:solidFill>
                <a:effectLst/>
                <a:latin typeface="+mn-lt"/>
                <a:ea typeface="+mn-ea"/>
                <a:cs typeface="+mn-cs"/>
              </a:rPr>
              <a:t>）的机制。通过积分图可以快速计算出图像中任何一个矩形区域的像素之和，从而计算出各种类型的</a:t>
            </a:r>
            <a:r>
              <a:rPr lang="en-US" altLang="zh-CN" sz="1200" b="0" i="0" kern="1200" dirty="0" err="1" smtClean="0">
                <a:solidFill>
                  <a:schemeClr val="tx1"/>
                </a:solidFill>
                <a:effectLst/>
                <a:latin typeface="+mn-lt"/>
                <a:ea typeface="+mn-ea"/>
                <a:cs typeface="+mn-cs"/>
              </a:rPr>
              <a:t>Haar</a:t>
            </a:r>
            <a:r>
              <a:rPr lang="en-US" altLang="zh-CN" sz="1200" b="0" i="0" kern="1200" dirty="0" smtClean="0">
                <a:solidFill>
                  <a:schemeClr val="tx1"/>
                </a:solidFill>
                <a:effectLst/>
                <a:latin typeface="+mn-lt"/>
                <a:ea typeface="+mn-ea"/>
                <a:cs typeface="+mn-cs"/>
              </a:rPr>
              <a:t>-like</a:t>
            </a:r>
            <a:r>
              <a:rPr lang="zh-CN" altLang="en-US" sz="1200" b="0" i="0" kern="1200" dirty="0" smtClean="0">
                <a:solidFill>
                  <a:schemeClr val="tx1"/>
                </a:solidFill>
                <a:effectLst/>
                <a:latin typeface="+mn-lt"/>
                <a:ea typeface="+mn-ea"/>
                <a:cs typeface="+mn-cs"/>
              </a:rPr>
              <a:t>特征。</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 = S4-S2-S3+S1</a:t>
            </a:r>
            <a:endParaRPr lang="zh-CN" altLang="en-US" sz="1200" b="0" i="0" kern="1200" dirty="0" smtClean="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18</a:t>
            </a:fld>
            <a:endParaRPr lang="zh-CN" altLang="en-US"/>
          </a:p>
        </p:txBody>
      </p:sp>
    </p:spTree>
    <p:extLst>
      <p:ext uri="{BB962C8B-B14F-4D97-AF65-F5344CB8AC3E}">
        <p14:creationId xmlns:p14="http://schemas.microsoft.com/office/powerpoint/2010/main" val="3479262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19</a:t>
            </a:fld>
            <a:endParaRPr lang="zh-CN" altLang="en-US"/>
          </a:p>
        </p:txBody>
      </p:sp>
    </p:spTree>
    <p:extLst>
      <p:ext uri="{BB962C8B-B14F-4D97-AF65-F5344CB8AC3E}">
        <p14:creationId xmlns:p14="http://schemas.microsoft.com/office/powerpoint/2010/main" val="542225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2</a:t>
            </a:fld>
            <a:endParaRPr lang="zh-CN" altLang="en-US"/>
          </a:p>
        </p:txBody>
      </p:sp>
    </p:spTree>
    <p:extLst>
      <p:ext uri="{BB962C8B-B14F-4D97-AF65-F5344CB8AC3E}">
        <p14:creationId xmlns:p14="http://schemas.microsoft.com/office/powerpoint/2010/main" val="553896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https://docs.opencv.org/3.0-beta/doc/py_tutorials/py_feature2d/py_surf_intro/py_surf_intro.html</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20</a:t>
            </a:fld>
            <a:endParaRPr lang="zh-CN" altLang="en-US"/>
          </a:p>
        </p:txBody>
      </p:sp>
    </p:spTree>
    <p:extLst>
      <p:ext uri="{BB962C8B-B14F-4D97-AF65-F5344CB8AC3E}">
        <p14:creationId xmlns:p14="http://schemas.microsoft.com/office/powerpoint/2010/main" val="128978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http://sklin93.github.io/hog.html</a:t>
            </a:r>
          </a:p>
          <a:p>
            <a:r>
              <a:rPr lang="en-US" altLang="zh-CN" sz="1200" b="0" i="0" kern="1200" dirty="0" smtClean="0">
                <a:solidFill>
                  <a:schemeClr val="tx1"/>
                </a:solidFill>
                <a:effectLst/>
                <a:latin typeface="+mn-lt"/>
                <a:ea typeface="+mn-ea"/>
                <a:cs typeface="+mn-cs"/>
              </a:rPr>
              <a:t>https://www.merl.com/publications/docs/TR2006-068.pdf</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21</a:t>
            </a:fld>
            <a:endParaRPr lang="zh-CN" altLang="en-US"/>
          </a:p>
        </p:txBody>
      </p:sp>
    </p:spTree>
    <p:extLst>
      <p:ext uri="{BB962C8B-B14F-4D97-AF65-F5344CB8AC3E}">
        <p14:creationId xmlns:p14="http://schemas.microsoft.com/office/powerpoint/2010/main" val="389371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Aggregate channel features for multi-view face detection</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22</a:t>
            </a:fld>
            <a:endParaRPr lang="zh-CN" altLang="en-US"/>
          </a:p>
        </p:txBody>
      </p:sp>
    </p:spTree>
    <p:extLst>
      <p:ext uri="{BB962C8B-B14F-4D97-AF65-F5344CB8AC3E}">
        <p14:creationId xmlns:p14="http://schemas.microsoft.com/office/powerpoint/2010/main" val="287929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https://blog.csdn.net/xp215774576/article/details/41981415</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23</a:t>
            </a:fld>
            <a:endParaRPr lang="zh-CN" altLang="en-US"/>
          </a:p>
        </p:txBody>
      </p:sp>
    </p:spTree>
    <p:extLst>
      <p:ext uri="{BB962C8B-B14F-4D97-AF65-F5344CB8AC3E}">
        <p14:creationId xmlns:p14="http://schemas.microsoft.com/office/powerpoint/2010/main" val="3203840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CVPR2012_Face Detection, Pose Estimation, and Landmark Localization in the Wild</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24</a:t>
            </a:fld>
            <a:endParaRPr lang="zh-CN" altLang="en-US"/>
          </a:p>
        </p:txBody>
      </p:sp>
    </p:spTree>
    <p:extLst>
      <p:ext uri="{BB962C8B-B14F-4D97-AF65-F5344CB8AC3E}">
        <p14:creationId xmlns:p14="http://schemas.microsoft.com/office/powerpoint/2010/main" val="3572255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Occlusion coherence: Localizing occluded faces with a hierarchical deformable part model</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25</a:t>
            </a:fld>
            <a:endParaRPr lang="zh-CN" altLang="en-US"/>
          </a:p>
        </p:txBody>
      </p:sp>
    </p:spTree>
    <p:extLst>
      <p:ext uri="{BB962C8B-B14F-4D97-AF65-F5344CB8AC3E}">
        <p14:creationId xmlns:p14="http://schemas.microsoft.com/office/powerpoint/2010/main" val="374945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26</a:t>
            </a:fld>
            <a:endParaRPr lang="zh-CN" altLang="en-US"/>
          </a:p>
        </p:txBody>
      </p:sp>
    </p:spTree>
    <p:extLst>
      <p:ext uri="{BB962C8B-B14F-4D97-AF65-F5344CB8AC3E}">
        <p14:creationId xmlns:p14="http://schemas.microsoft.com/office/powerpoint/2010/main" val="896422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none" strike="noStrike" kern="1200" dirty="0" err="1" smtClean="0">
                <a:solidFill>
                  <a:schemeClr val="tx1"/>
                </a:solidFill>
                <a:effectLst/>
                <a:latin typeface="+mn-lt"/>
                <a:ea typeface="+mn-ea"/>
                <a:cs typeface="+mn-cs"/>
                <a:hlinkClick r:id="rId3"/>
              </a:rPr>
              <a:t>Overfeat</a:t>
            </a:r>
            <a:r>
              <a:rPr lang="en-US" altLang="zh-CN" sz="1200" b="0" i="0" u="none" strike="noStrike" kern="1200" dirty="0" smtClean="0">
                <a:solidFill>
                  <a:schemeClr val="tx1"/>
                </a:solidFill>
                <a:effectLst/>
                <a:latin typeface="+mn-lt"/>
                <a:ea typeface="+mn-ea"/>
                <a:cs typeface="+mn-cs"/>
                <a:hlinkClick r:id="rId3"/>
              </a:rPr>
              <a:t>: Integrated </a:t>
            </a:r>
            <a:r>
              <a:rPr lang="en-US" altLang="zh-CN" sz="1200" b="1" i="0" u="none" strike="noStrike" kern="1200" dirty="0" smtClean="0">
                <a:solidFill>
                  <a:schemeClr val="tx1"/>
                </a:solidFill>
                <a:effectLst/>
                <a:latin typeface="+mn-lt"/>
                <a:ea typeface="+mn-ea"/>
                <a:cs typeface="+mn-cs"/>
                <a:hlinkClick r:id="rId3"/>
              </a:rPr>
              <a:t>recognition</a:t>
            </a:r>
            <a:r>
              <a:rPr lang="en-US" altLang="zh-CN" sz="1200" b="0" i="0" u="none" strike="noStrike" kern="1200" dirty="0" smtClean="0">
                <a:solidFill>
                  <a:schemeClr val="tx1"/>
                </a:solidFill>
                <a:effectLst/>
                <a:latin typeface="+mn-lt"/>
                <a:ea typeface="+mn-ea"/>
                <a:cs typeface="+mn-cs"/>
                <a:hlinkClick r:id="rId3"/>
              </a:rPr>
              <a:t>, localization and </a:t>
            </a:r>
            <a:r>
              <a:rPr lang="en-US" altLang="zh-CN" sz="1200" b="1" i="0" u="none" strike="noStrike" kern="1200" dirty="0" smtClean="0">
                <a:solidFill>
                  <a:schemeClr val="tx1"/>
                </a:solidFill>
                <a:effectLst/>
                <a:latin typeface="+mn-lt"/>
                <a:ea typeface="+mn-ea"/>
                <a:cs typeface="+mn-cs"/>
                <a:hlinkClick r:id="rId3"/>
              </a:rPr>
              <a:t>detection </a:t>
            </a:r>
            <a:r>
              <a:rPr lang="en-US" altLang="zh-CN" sz="1200" b="0" i="0" u="none" strike="noStrike" kern="1200" dirty="0" smtClean="0">
                <a:solidFill>
                  <a:schemeClr val="tx1"/>
                </a:solidFill>
                <a:effectLst/>
                <a:latin typeface="+mn-lt"/>
                <a:ea typeface="+mn-ea"/>
                <a:cs typeface="+mn-cs"/>
                <a:hlinkClick r:id="rId3"/>
              </a:rPr>
              <a:t>using convolutional networks</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27</a:t>
            </a:fld>
            <a:endParaRPr lang="zh-CN" altLang="en-US"/>
          </a:p>
        </p:txBody>
      </p:sp>
    </p:spTree>
    <p:extLst>
      <p:ext uri="{BB962C8B-B14F-4D97-AF65-F5344CB8AC3E}">
        <p14:creationId xmlns:p14="http://schemas.microsoft.com/office/powerpoint/2010/main" val="4025113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hlinkClick r:id="rId3"/>
              </a:rPr>
              <a:t>You only look once: Unified, real-time object </a:t>
            </a:r>
            <a:r>
              <a:rPr lang="en-US" altLang="zh-CN" sz="1200" b="1" i="0" u="none" strike="noStrike" kern="1200" dirty="0" smtClean="0">
                <a:solidFill>
                  <a:schemeClr val="tx1"/>
                </a:solidFill>
                <a:effectLst/>
                <a:latin typeface="+mn-lt"/>
                <a:ea typeface="+mn-ea"/>
                <a:cs typeface="+mn-cs"/>
                <a:hlinkClick r:id="rId3"/>
              </a:rPr>
              <a:t>detection</a:t>
            </a:r>
            <a:endParaRPr lang="en-US" altLang="zh-CN" sz="1200" b="0" i="0" kern="1200" dirty="0" smtClean="0">
              <a:solidFill>
                <a:schemeClr val="tx1"/>
              </a:solidFill>
              <a:effectLst/>
              <a:latin typeface="+mn-lt"/>
              <a:ea typeface="+mn-ea"/>
              <a:cs typeface="+mn-cs"/>
            </a:endParaRPr>
          </a:p>
          <a:p>
            <a:endParaRPr lang="en-US" altLang="zh-CN" dirty="0" smtClean="0"/>
          </a:p>
          <a:p>
            <a:r>
              <a:rPr lang="en-US" altLang="zh-CN" sz="1200" b="0" i="0" kern="1200" dirty="0" smtClean="0">
                <a:solidFill>
                  <a:schemeClr val="tx1"/>
                </a:solidFill>
                <a:effectLst/>
                <a:latin typeface="+mn-lt"/>
                <a:ea typeface="+mn-ea"/>
                <a:cs typeface="+mn-cs"/>
              </a:rPr>
              <a:t>YOLO v1</a:t>
            </a:r>
            <a:r>
              <a:rPr lang="zh-CN" altLang="en-US" sz="1200" b="0" i="0" kern="1200" dirty="0" smtClean="0">
                <a:solidFill>
                  <a:schemeClr val="tx1"/>
                </a:solidFill>
                <a:effectLst/>
                <a:latin typeface="+mn-lt"/>
                <a:ea typeface="+mn-ea"/>
                <a:cs typeface="+mn-cs"/>
              </a:rPr>
              <a:t>的核心思想在于将目标检测作为回归问题解决 ，</a:t>
            </a:r>
            <a:r>
              <a:rPr lang="en-US" altLang="zh-CN" sz="1200" b="0" i="0" kern="1200" dirty="0" smtClean="0">
                <a:solidFill>
                  <a:schemeClr val="tx1"/>
                </a:solidFill>
                <a:effectLst/>
                <a:latin typeface="+mn-lt"/>
                <a:ea typeface="+mn-ea"/>
                <a:cs typeface="+mn-cs"/>
              </a:rPr>
              <a:t>YOLO v1</a:t>
            </a:r>
            <a:r>
              <a:rPr lang="zh-CN" altLang="en-US" sz="1200" b="0" i="0" kern="1200" dirty="0" smtClean="0">
                <a:solidFill>
                  <a:schemeClr val="tx1"/>
                </a:solidFill>
                <a:effectLst/>
                <a:latin typeface="+mn-lt"/>
                <a:ea typeface="+mn-ea"/>
                <a:cs typeface="+mn-cs"/>
              </a:rPr>
              <a:t>首先会把原始图片放缩到</a:t>
            </a:r>
            <a:r>
              <a:rPr lang="en-US" altLang="zh-CN" sz="1200" b="0" i="0" kern="1200" dirty="0" smtClean="0">
                <a:solidFill>
                  <a:schemeClr val="tx1"/>
                </a:solidFill>
                <a:effectLst/>
                <a:latin typeface="+mn-lt"/>
                <a:ea typeface="+mn-ea"/>
                <a:cs typeface="+mn-cs"/>
              </a:rPr>
              <a:t>448×448</a:t>
            </a:r>
            <a:r>
              <a:rPr lang="zh-CN" altLang="en-US" sz="1200" b="0" i="0" kern="1200" dirty="0" smtClean="0">
                <a:solidFill>
                  <a:schemeClr val="tx1"/>
                </a:solidFill>
                <a:effectLst/>
                <a:latin typeface="+mn-lt"/>
                <a:ea typeface="+mn-ea"/>
                <a:cs typeface="+mn-cs"/>
              </a:rPr>
              <a:t>的尺寸，放缩到这个尺寸是为了后面整除来的方便。然后将图片划分成</a:t>
            </a:r>
            <a:r>
              <a:rPr lang="en-US" altLang="zh-CN" sz="1200" b="0" i="0" kern="1200" dirty="0" err="1" smtClean="0">
                <a:solidFill>
                  <a:schemeClr val="tx1"/>
                </a:solidFill>
                <a:effectLst/>
                <a:latin typeface="+mn-lt"/>
                <a:ea typeface="+mn-ea"/>
                <a:cs typeface="+mn-cs"/>
              </a:rPr>
              <a:t>SxS</a:t>
            </a:r>
            <a:r>
              <a:rPr lang="zh-CN" altLang="en-US" sz="1200" b="0" i="0" kern="1200" dirty="0" smtClean="0">
                <a:solidFill>
                  <a:schemeClr val="tx1"/>
                </a:solidFill>
                <a:effectLst/>
                <a:latin typeface="+mn-lt"/>
                <a:ea typeface="+mn-ea"/>
                <a:cs typeface="+mn-cs"/>
              </a:rPr>
              <a:t>个区域</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每个边界框对应于</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个输出，分别是</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w</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a:t>
            </a:r>
            <a:r>
              <a:rPr lang="zh-CN" altLang="en-US" sz="1200" b="0" i="0" kern="1200" dirty="0" smtClean="0">
                <a:solidFill>
                  <a:schemeClr val="tx1"/>
                </a:solidFill>
                <a:effectLst/>
                <a:latin typeface="+mn-lt"/>
                <a:ea typeface="+mn-ea"/>
                <a:cs typeface="+mn-cs"/>
              </a:rPr>
              <a:t>和置信度。其中</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代表边界框的中心离开其所在网格单元格边界的偏移。</a:t>
            </a:r>
            <a:r>
              <a:rPr lang="en-US" altLang="zh-CN" sz="1200" b="0" i="0" kern="1200" dirty="0" smtClean="0">
                <a:solidFill>
                  <a:schemeClr val="tx1"/>
                </a:solidFill>
                <a:effectLst/>
                <a:latin typeface="+mn-lt"/>
                <a:ea typeface="+mn-ea"/>
                <a:cs typeface="+mn-cs"/>
              </a:rPr>
              <a:t>w</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a:t>
            </a:r>
            <a:r>
              <a:rPr lang="zh-CN" altLang="en-US" sz="1200" b="0" i="0" kern="1200" dirty="0" smtClean="0">
                <a:solidFill>
                  <a:schemeClr val="tx1"/>
                </a:solidFill>
                <a:effectLst/>
                <a:latin typeface="+mn-lt"/>
                <a:ea typeface="+mn-ea"/>
                <a:cs typeface="+mn-cs"/>
              </a:rPr>
              <a:t>代表边界框真实宽高相对于整幅图像的比例。</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这个置信度并不只是该边界框是待检测目标的概率，而是该边界框是待检测目标的概率乘上该边界框和真实位置的</a:t>
            </a:r>
            <a:r>
              <a:rPr lang="en-US" altLang="zh-CN" sz="1200" b="0" i="0" kern="1200" dirty="0" err="1" smtClean="0">
                <a:solidFill>
                  <a:schemeClr val="tx1"/>
                </a:solidFill>
                <a:effectLst/>
                <a:latin typeface="+mn-lt"/>
                <a:ea typeface="+mn-ea"/>
                <a:cs typeface="+mn-cs"/>
              </a:rPr>
              <a:t>IoU</a:t>
            </a:r>
            <a:r>
              <a:rPr lang="zh-CN" altLang="en-US" sz="1200" b="0" i="0" kern="1200" dirty="0" smtClean="0">
                <a:solidFill>
                  <a:schemeClr val="tx1"/>
                </a:solidFill>
                <a:effectLst/>
                <a:latin typeface="+mn-lt"/>
                <a:ea typeface="+mn-ea"/>
                <a:cs typeface="+mn-cs"/>
              </a:rPr>
              <a:t>（框之间的交集除以并集）的积。</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28</a:t>
            </a:fld>
            <a:endParaRPr lang="zh-CN" altLang="en-US"/>
          </a:p>
        </p:txBody>
      </p:sp>
    </p:spTree>
    <p:extLst>
      <p:ext uri="{BB962C8B-B14F-4D97-AF65-F5344CB8AC3E}">
        <p14:creationId xmlns:p14="http://schemas.microsoft.com/office/powerpoint/2010/main" val="549468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 YOLO9000: Better, faster, stronger</a:t>
            </a:r>
          </a:p>
          <a:p>
            <a:endParaRPr lang="en-US" altLang="zh-CN" sz="1200" b="0" i="0" u="none" strike="noStrike"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网络采用</a:t>
            </a:r>
            <a:r>
              <a:rPr lang="en-US" altLang="zh-CN" sz="1200" b="0" i="0" kern="1200" dirty="0" smtClean="0">
                <a:solidFill>
                  <a:schemeClr val="tx1"/>
                </a:solidFill>
                <a:effectLst/>
                <a:latin typeface="+mn-lt"/>
                <a:ea typeface="+mn-ea"/>
                <a:cs typeface="+mn-cs"/>
              </a:rPr>
              <a:t>DarkNet-19</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19</a:t>
            </a:r>
            <a:r>
              <a:rPr lang="zh-CN" altLang="en-US" sz="1200" b="0" i="0" kern="1200" dirty="0" smtClean="0">
                <a:solidFill>
                  <a:schemeClr val="tx1"/>
                </a:solidFill>
                <a:effectLst/>
                <a:latin typeface="+mn-lt"/>
                <a:ea typeface="+mn-ea"/>
                <a:cs typeface="+mn-cs"/>
              </a:rPr>
              <a:t>层，里面包含了大量</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卷积，同时借鉴</a:t>
            </a:r>
            <a:r>
              <a:rPr lang="en-US" altLang="zh-CN" sz="1200" b="0" i="0" kern="1200" dirty="0" smtClean="0">
                <a:solidFill>
                  <a:schemeClr val="tx1"/>
                </a:solidFill>
                <a:effectLst/>
                <a:latin typeface="+mn-lt"/>
                <a:ea typeface="+mn-ea"/>
                <a:cs typeface="+mn-cs"/>
              </a:rPr>
              <a:t>inceptionV1</a:t>
            </a:r>
            <a:r>
              <a:rPr lang="zh-CN" altLang="en-US" sz="1200" b="0" i="0" kern="1200" dirty="0" smtClean="0">
                <a:solidFill>
                  <a:schemeClr val="tx1"/>
                </a:solidFill>
                <a:effectLst/>
                <a:latin typeface="+mn-lt"/>
                <a:ea typeface="+mn-ea"/>
                <a:cs typeface="+mn-cs"/>
              </a:rPr>
              <a:t>，加入</a:t>
            </a:r>
            <a:r>
              <a:rPr lang="en-US" altLang="zh-CN" sz="1200" b="0" i="0" kern="1200" dirty="0" smtClean="0">
                <a:solidFill>
                  <a:schemeClr val="tx1"/>
                </a:solidFill>
                <a:effectLst/>
                <a:latin typeface="+mn-lt"/>
                <a:ea typeface="+mn-ea"/>
                <a:cs typeface="+mn-cs"/>
              </a:rPr>
              <a:t>1x1</a:t>
            </a:r>
            <a:r>
              <a:rPr lang="zh-CN" altLang="en-US" sz="1200" b="0" i="0" kern="1200" dirty="0" smtClean="0">
                <a:solidFill>
                  <a:schemeClr val="tx1"/>
                </a:solidFill>
                <a:effectLst/>
                <a:latin typeface="+mn-lt"/>
                <a:ea typeface="+mn-ea"/>
                <a:cs typeface="+mn-cs"/>
              </a:rPr>
              <a:t>卷积核全局平均池化层。结构如下</a:t>
            </a:r>
          </a:p>
          <a:p>
            <a:r>
              <a:rPr lang="zh-CN" altLang="en-US" sz="1200" b="0" i="0" kern="1200" dirty="0" smtClean="0">
                <a:solidFill>
                  <a:schemeClr val="tx1"/>
                </a:solidFill>
                <a:effectLst/>
                <a:latin typeface="+mn-lt"/>
                <a:ea typeface="+mn-ea"/>
                <a:cs typeface="+mn-cs"/>
              </a:rPr>
              <a:t>去掉全连接层：和</a:t>
            </a:r>
            <a:r>
              <a:rPr lang="en-US" altLang="zh-CN" sz="1200" b="0" i="0" kern="1200" dirty="0" smtClean="0">
                <a:solidFill>
                  <a:schemeClr val="tx1"/>
                </a:solidFill>
                <a:effectLst/>
                <a:latin typeface="+mn-lt"/>
                <a:ea typeface="+mn-ea"/>
                <a:cs typeface="+mn-cs"/>
              </a:rPr>
              <a:t>SSD</a:t>
            </a:r>
            <a:r>
              <a:rPr lang="zh-CN" altLang="en-US" sz="1200" b="0" i="0" kern="1200" dirty="0" smtClean="0">
                <a:solidFill>
                  <a:schemeClr val="tx1"/>
                </a:solidFill>
                <a:effectLst/>
                <a:latin typeface="+mn-lt"/>
                <a:ea typeface="+mn-ea"/>
                <a:cs typeface="+mn-cs"/>
              </a:rPr>
              <a:t>一样，模型中只包含卷积和平均池化层（平均池化是为了变为一维向量，做</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分类）。这样做一方面是由于物体检测中的目标，只是图片中的一个区块，它是局部感受野，没必要做全连接。而是为了输入不同尺寸的图片，如果采用全连接，则只能输入固定大小图片了。</a:t>
            </a:r>
          </a:p>
          <a:p>
            <a:r>
              <a:rPr lang="en-US" altLang="zh-CN" sz="1200" b="0" i="0" kern="1200" dirty="0" smtClean="0">
                <a:solidFill>
                  <a:schemeClr val="tx1"/>
                </a:solidFill>
                <a:effectLst/>
                <a:latin typeface="+mn-lt"/>
                <a:ea typeface="+mn-ea"/>
                <a:cs typeface="+mn-cs"/>
              </a:rPr>
              <a:t>batch normalization</a:t>
            </a:r>
            <a:r>
              <a:rPr lang="zh-CN" altLang="en-US" sz="1200" b="0" i="0" kern="1200" dirty="0" smtClean="0">
                <a:solidFill>
                  <a:schemeClr val="tx1"/>
                </a:solidFill>
                <a:effectLst/>
                <a:latin typeface="+mn-lt"/>
                <a:ea typeface="+mn-ea"/>
                <a:cs typeface="+mn-cs"/>
              </a:rPr>
              <a:t>：卷积层后加入</a:t>
            </a:r>
            <a:r>
              <a:rPr lang="en-US" altLang="zh-CN" sz="1200" b="0" i="0" kern="1200" dirty="0" smtClean="0">
                <a:solidFill>
                  <a:schemeClr val="tx1"/>
                </a:solidFill>
                <a:effectLst/>
                <a:latin typeface="+mn-lt"/>
                <a:ea typeface="+mn-ea"/>
                <a:cs typeface="+mn-cs"/>
              </a:rPr>
              <a:t>BN</a:t>
            </a:r>
            <a:r>
              <a:rPr lang="zh-CN" altLang="en-US" sz="1200" b="0" i="0" kern="1200" dirty="0" smtClean="0">
                <a:solidFill>
                  <a:schemeClr val="tx1"/>
                </a:solidFill>
                <a:effectLst/>
                <a:latin typeface="+mn-lt"/>
                <a:ea typeface="+mn-ea"/>
                <a:cs typeface="+mn-cs"/>
              </a:rPr>
              <a:t>，对下一次卷积输入的数据做归一化。可以在增大学习率的前提下，同样可以稳定落入局部最优解。从而加速训练收敛，在相同耗时下，增大了有效迭代次数。</a:t>
            </a:r>
          </a:p>
          <a:p>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：借鉴</a:t>
            </a:r>
            <a:r>
              <a:rPr lang="en-US" altLang="zh-CN" sz="1200" b="0" i="0" kern="1200" dirty="0" smtClean="0">
                <a:solidFill>
                  <a:schemeClr val="tx1"/>
                </a:solidFill>
                <a:effectLst/>
                <a:latin typeface="+mn-lt"/>
                <a:ea typeface="+mn-ea"/>
                <a:cs typeface="+mn-cs"/>
              </a:rPr>
              <a:t>faster R-CNN</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SSD</a:t>
            </a:r>
            <a:r>
              <a:rPr lang="zh-CN" altLang="en-US" sz="1200" b="0" i="0" kern="1200" dirty="0" smtClean="0">
                <a:solidFill>
                  <a:schemeClr val="tx1"/>
                </a:solidFill>
                <a:effectLst/>
                <a:latin typeface="+mn-lt"/>
                <a:ea typeface="+mn-ea"/>
                <a:cs typeface="+mn-cs"/>
              </a:rPr>
              <a:t>，对于一个中心点，使用多个</a:t>
            </a:r>
            <a:r>
              <a:rPr lang="en-US" altLang="zh-CN" sz="1200" b="0" i="0" kern="1200" dirty="0" smtClean="0">
                <a:solidFill>
                  <a:schemeClr val="tx1"/>
                </a:solidFill>
                <a:effectLst/>
                <a:latin typeface="+mn-lt"/>
                <a:ea typeface="+mn-ea"/>
                <a:cs typeface="+mn-cs"/>
              </a:rPr>
              <a:t>anchor</a:t>
            </a:r>
            <a:r>
              <a:rPr lang="zh-CN" altLang="en-US" sz="1200" b="0" i="0" kern="1200" dirty="0" smtClean="0">
                <a:solidFill>
                  <a:schemeClr val="tx1"/>
                </a:solidFill>
                <a:effectLst/>
                <a:latin typeface="+mn-lt"/>
                <a:ea typeface="+mn-ea"/>
                <a:cs typeface="+mn-cs"/>
              </a:rPr>
              <a:t>，得到多个</a:t>
            </a:r>
            <a:r>
              <a:rPr lang="en-US" altLang="zh-CN" sz="1200" b="0" i="0" kern="1200" dirty="0" smtClean="0">
                <a:solidFill>
                  <a:schemeClr val="tx1"/>
                </a:solidFill>
                <a:effectLst/>
                <a:latin typeface="+mn-lt"/>
                <a:ea typeface="+mn-ea"/>
                <a:cs typeface="+mn-cs"/>
              </a:rPr>
              <a:t>bounding box</a:t>
            </a:r>
            <a:r>
              <a:rPr lang="zh-CN" altLang="en-US" sz="1200" b="0" i="0" kern="1200" dirty="0" smtClean="0">
                <a:solidFill>
                  <a:schemeClr val="tx1"/>
                </a:solidFill>
                <a:effectLst/>
                <a:latin typeface="+mn-lt"/>
                <a:ea typeface="+mn-ea"/>
                <a:cs typeface="+mn-cs"/>
              </a:rPr>
              <a:t>，每个</a:t>
            </a:r>
            <a:r>
              <a:rPr lang="en-US" altLang="zh-CN" sz="1200" b="0" i="0" kern="1200" dirty="0" smtClean="0">
                <a:solidFill>
                  <a:schemeClr val="tx1"/>
                </a:solidFill>
                <a:effectLst/>
                <a:latin typeface="+mn-lt"/>
                <a:ea typeface="+mn-ea"/>
                <a:cs typeface="+mn-cs"/>
              </a:rPr>
              <a:t>bounding box</a:t>
            </a:r>
            <a:r>
              <a:rPr lang="zh-CN" altLang="en-US" sz="1200" b="0" i="0" kern="1200" dirty="0" smtClean="0">
                <a:solidFill>
                  <a:schemeClr val="tx1"/>
                </a:solidFill>
                <a:effectLst/>
                <a:latin typeface="+mn-lt"/>
                <a:ea typeface="+mn-ea"/>
                <a:cs typeface="+mn-cs"/>
              </a:rPr>
              <a:t>包含</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个位置坐标参数</a:t>
            </a:r>
            <a:r>
              <a:rPr lang="en-US" altLang="zh-CN" sz="1200" b="0" i="0" kern="1200" dirty="0" smtClean="0">
                <a:solidFill>
                  <a:schemeClr val="tx1"/>
                </a:solidFill>
                <a:effectLst/>
                <a:latin typeface="+mn-lt"/>
                <a:ea typeface="+mn-ea"/>
                <a:cs typeface="+mn-cs"/>
              </a:rPr>
              <a:t>(x y w h)</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21</a:t>
            </a:r>
            <a:r>
              <a:rPr lang="zh-CN" altLang="en-US" sz="1200" b="0" i="0" kern="1200" dirty="0" smtClean="0">
                <a:solidFill>
                  <a:schemeClr val="tx1"/>
                </a:solidFill>
                <a:effectLst/>
                <a:latin typeface="+mn-lt"/>
                <a:ea typeface="+mn-ea"/>
                <a:cs typeface="+mn-cs"/>
              </a:rPr>
              <a:t>个类别概率信息。而在</a:t>
            </a:r>
            <a:r>
              <a:rPr lang="en-US" altLang="zh-CN" sz="1200" b="0" i="0" kern="1200" dirty="0" smtClean="0">
                <a:solidFill>
                  <a:schemeClr val="tx1"/>
                </a:solidFill>
                <a:effectLst/>
                <a:latin typeface="+mn-lt"/>
                <a:ea typeface="+mn-ea"/>
                <a:cs typeface="+mn-cs"/>
              </a:rPr>
              <a:t>yolo</a:t>
            </a:r>
            <a:r>
              <a:rPr lang="zh-CN" altLang="en-US" sz="1200" b="0" i="0" kern="1200" dirty="0" smtClean="0">
                <a:solidFill>
                  <a:schemeClr val="tx1"/>
                </a:solidFill>
                <a:effectLst/>
                <a:latin typeface="+mn-lt"/>
                <a:ea typeface="+mn-ea"/>
                <a:cs typeface="+mn-cs"/>
              </a:rPr>
              <a:t>中，每个</a:t>
            </a:r>
            <a:r>
              <a:rPr lang="en-US" altLang="zh-CN" sz="1200" b="0" i="0" kern="1200" dirty="0" smtClean="0">
                <a:solidFill>
                  <a:schemeClr val="tx1"/>
                </a:solidFill>
                <a:effectLst/>
                <a:latin typeface="+mn-lt"/>
                <a:ea typeface="+mn-ea"/>
                <a:cs typeface="+mn-cs"/>
              </a:rPr>
              <a:t>grid</a:t>
            </a:r>
            <a:r>
              <a:rPr lang="zh-CN" altLang="en-US" sz="1200" b="0" i="0" kern="1200" dirty="0" smtClean="0">
                <a:solidFill>
                  <a:schemeClr val="tx1"/>
                </a:solidFill>
                <a:effectLst/>
                <a:latin typeface="+mn-lt"/>
                <a:ea typeface="+mn-ea"/>
                <a:cs typeface="+mn-cs"/>
              </a:rPr>
              <a:t>（对应</a:t>
            </a:r>
            <a:r>
              <a:rPr lang="en-US" altLang="zh-CN" sz="1200" b="0" i="0" kern="1200" dirty="0" smtClean="0">
                <a:solidFill>
                  <a:schemeClr val="tx1"/>
                </a:solidFill>
                <a:effectLst/>
                <a:latin typeface="+mn-lt"/>
                <a:ea typeface="+mn-ea"/>
                <a:cs typeface="+mn-cs"/>
              </a:rPr>
              <a:t>anchor</a:t>
            </a:r>
            <a:r>
              <a:rPr lang="zh-CN" altLang="en-US" sz="1200" b="0" i="0" kern="1200" dirty="0" smtClean="0">
                <a:solidFill>
                  <a:schemeClr val="tx1"/>
                </a:solidFill>
                <a:effectLst/>
                <a:latin typeface="+mn-lt"/>
                <a:ea typeface="+mn-ea"/>
                <a:cs typeface="+mn-cs"/>
              </a:rPr>
              <a:t>），仅预测一次类别，而且只有两个</a:t>
            </a:r>
            <a:r>
              <a:rPr lang="en-US" altLang="zh-CN" sz="1200" b="0" i="0" kern="1200" dirty="0" smtClean="0">
                <a:solidFill>
                  <a:schemeClr val="tx1"/>
                </a:solidFill>
                <a:effectLst/>
                <a:latin typeface="+mn-lt"/>
                <a:ea typeface="+mn-ea"/>
                <a:cs typeface="+mn-cs"/>
              </a:rPr>
              <a:t>bounding box</a:t>
            </a:r>
            <a:r>
              <a:rPr lang="zh-CN" altLang="en-US" sz="1200" b="0" i="0" kern="1200" dirty="0" smtClean="0">
                <a:solidFill>
                  <a:schemeClr val="tx1"/>
                </a:solidFill>
                <a:effectLst/>
                <a:latin typeface="+mn-lt"/>
                <a:ea typeface="+mn-ea"/>
                <a:cs typeface="+mn-cs"/>
              </a:rPr>
              <a:t>来进行坐标预测。</a:t>
            </a:r>
          </a:p>
          <a:p>
            <a:r>
              <a:rPr lang="en-US" altLang="zh-CN" sz="1200" b="0" i="0" kern="1200" dirty="0" smtClean="0">
                <a:solidFill>
                  <a:schemeClr val="tx1"/>
                </a:solidFill>
                <a:effectLst/>
                <a:latin typeface="+mn-lt"/>
                <a:ea typeface="+mn-ea"/>
                <a:cs typeface="+mn-cs"/>
              </a:rPr>
              <a:t>pass through layer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yolo</a:t>
            </a:r>
            <a:r>
              <a:rPr lang="zh-CN" altLang="en-US" sz="1200" b="0" i="0" kern="1200" dirty="0" smtClean="0">
                <a:solidFill>
                  <a:schemeClr val="tx1"/>
                </a:solidFill>
                <a:effectLst/>
                <a:latin typeface="+mn-lt"/>
                <a:ea typeface="+mn-ea"/>
                <a:cs typeface="+mn-cs"/>
              </a:rPr>
              <a:t>原本最终特征图为</a:t>
            </a:r>
            <a:r>
              <a:rPr lang="en-US" altLang="zh-CN" sz="1200" b="0" i="0" kern="1200" dirty="0" smtClean="0">
                <a:solidFill>
                  <a:schemeClr val="tx1"/>
                </a:solidFill>
                <a:effectLst/>
                <a:latin typeface="+mn-lt"/>
                <a:ea typeface="+mn-ea"/>
                <a:cs typeface="+mn-cs"/>
              </a:rPr>
              <a:t>13x13x256</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yoloV2</a:t>
            </a:r>
            <a:r>
              <a:rPr lang="zh-CN" altLang="en-US" sz="1200" b="0" i="0" kern="1200" dirty="0" smtClean="0">
                <a:solidFill>
                  <a:schemeClr val="tx1"/>
                </a:solidFill>
                <a:effectLst/>
                <a:latin typeface="+mn-lt"/>
                <a:ea typeface="+mn-ea"/>
                <a:cs typeface="+mn-cs"/>
              </a:rPr>
              <a:t>还利用了之前的</a:t>
            </a:r>
            <a:r>
              <a:rPr lang="en-US" altLang="zh-CN" sz="1200" b="0" i="0" kern="1200" dirty="0" smtClean="0">
                <a:solidFill>
                  <a:schemeClr val="tx1"/>
                </a:solidFill>
                <a:effectLst/>
                <a:latin typeface="+mn-lt"/>
                <a:ea typeface="+mn-ea"/>
                <a:cs typeface="+mn-cs"/>
              </a:rPr>
              <a:t>26x26</a:t>
            </a:r>
            <a:r>
              <a:rPr lang="zh-CN" altLang="en-US" sz="1200" b="0" i="0" kern="1200" dirty="0" smtClean="0">
                <a:solidFill>
                  <a:schemeClr val="tx1"/>
                </a:solidFill>
                <a:effectLst/>
                <a:latin typeface="+mn-lt"/>
                <a:ea typeface="+mn-ea"/>
                <a:cs typeface="+mn-cs"/>
              </a:rPr>
              <a:t>的特征图进行目标检测。</a:t>
            </a:r>
            <a:r>
              <a:rPr lang="en-US" altLang="zh-CN" sz="1200" b="0" i="0" kern="1200" dirty="0" smtClean="0">
                <a:solidFill>
                  <a:schemeClr val="tx1"/>
                </a:solidFill>
                <a:effectLst/>
                <a:latin typeface="+mn-lt"/>
                <a:ea typeface="+mn-ea"/>
                <a:cs typeface="+mn-cs"/>
              </a:rPr>
              <a:t>26x26x256</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分别按行和列隔点采样，得到</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幅</a:t>
            </a:r>
            <a:r>
              <a:rPr lang="en-US" altLang="zh-CN" sz="1200" b="0" i="0" kern="1200" dirty="0" smtClean="0">
                <a:solidFill>
                  <a:schemeClr val="tx1"/>
                </a:solidFill>
                <a:effectLst/>
                <a:latin typeface="+mn-lt"/>
                <a:ea typeface="+mn-ea"/>
                <a:cs typeface="+mn-cs"/>
              </a:rPr>
              <a:t>13x13x256</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，将他们组织成一幅</a:t>
            </a:r>
            <a:r>
              <a:rPr lang="en-US" altLang="zh-CN" sz="1200" b="0" i="0" kern="1200" dirty="0" smtClean="0">
                <a:solidFill>
                  <a:schemeClr val="tx1"/>
                </a:solidFill>
                <a:effectLst/>
                <a:latin typeface="+mn-lt"/>
                <a:ea typeface="+mn-ea"/>
                <a:cs typeface="+mn-cs"/>
              </a:rPr>
              <a:t>13x13x2048</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。这样做的目的是提高小物体的识别率。因为越靠前的卷积，其感受野越小，越有利于小物体的识别。</a:t>
            </a:r>
          </a:p>
          <a:p>
            <a:r>
              <a:rPr lang="zh-CN" altLang="en-US" sz="1200" b="0" i="0" kern="1200" dirty="0" smtClean="0">
                <a:solidFill>
                  <a:schemeClr val="tx1"/>
                </a:solidFill>
                <a:effectLst/>
                <a:latin typeface="+mn-lt"/>
                <a:ea typeface="+mn-ea"/>
                <a:cs typeface="+mn-cs"/>
              </a:rPr>
              <a:t>高分辨率输入</a:t>
            </a:r>
            <a:r>
              <a:rPr lang="en-US" altLang="zh-CN" sz="1200" b="0" i="0" kern="1200" dirty="0" smtClean="0">
                <a:solidFill>
                  <a:schemeClr val="tx1"/>
                </a:solidFill>
                <a:effectLst/>
                <a:latin typeface="+mn-lt"/>
                <a:ea typeface="+mn-ea"/>
                <a:cs typeface="+mn-cs"/>
              </a:rPr>
              <a:t>Training</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yolo</a:t>
            </a:r>
            <a:r>
              <a:rPr lang="zh-CN" altLang="en-US" sz="1200" b="0" i="0" kern="1200" dirty="0" smtClean="0">
                <a:solidFill>
                  <a:schemeClr val="tx1"/>
                </a:solidFill>
                <a:effectLst/>
                <a:latin typeface="+mn-lt"/>
                <a:ea typeface="+mn-ea"/>
                <a:cs typeface="+mn-cs"/>
              </a:rPr>
              <a:t>采用</a:t>
            </a:r>
            <a:r>
              <a:rPr lang="en-US" altLang="zh-CN" sz="1200" b="0" i="0" kern="1200" dirty="0" smtClean="0">
                <a:solidFill>
                  <a:schemeClr val="tx1"/>
                </a:solidFill>
                <a:effectLst/>
                <a:latin typeface="+mn-lt"/>
                <a:ea typeface="+mn-ea"/>
                <a:cs typeface="+mn-cs"/>
              </a:rPr>
              <a:t>224x224</a:t>
            </a:r>
            <a:r>
              <a:rPr lang="zh-CN" altLang="en-US" sz="1200" b="0" i="0" kern="1200" dirty="0" smtClean="0">
                <a:solidFill>
                  <a:schemeClr val="tx1"/>
                </a:solidFill>
                <a:effectLst/>
                <a:latin typeface="+mn-lt"/>
                <a:ea typeface="+mn-ea"/>
                <a:cs typeface="+mn-cs"/>
              </a:rPr>
              <a:t>图片进行预训练，而</a:t>
            </a:r>
            <a:r>
              <a:rPr lang="en-US" altLang="zh-CN" sz="1200" b="0" i="0" kern="1200" dirty="0" smtClean="0">
                <a:solidFill>
                  <a:schemeClr val="tx1"/>
                </a:solidFill>
                <a:effectLst/>
                <a:latin typeface="+mn-lt"/>
                <a:ea typeface="+mn-ea"/>
                <a:cs typeface="+mn-cs"/>
              </a:rPr>
              <a:t>yoloV2</a:t>
            </a:r>
            <a:r>
              <a:rPr lang="zh-CN" altLang="en-US" sz="1200" b="0" i="0" kern="1200" dirty="0" smtClean="0">
                <a:solidFill>
                  <a:schemeClr val="tx1"/>
                </a:solidFill>
                <a:effectLst/>
                <a:latin typeface="+mn-lt"/>
                <a:ea typeface="+mn-ea"/>
                <a:cs typeface="+mn-cs"/>
              </a:rPr>
              <a:t>则采用</a:t>
            </a:r>
            <a:r>
              <a:rPr lang="en-US" altLang="zh-CN" sz="1200" b="0" i="0" kern="1200" dirty="0" smtClean="0">
                <a:solidFill>
                  <a:schemeClr val="tx1"/>
                </a:solidFill>
                <a:effectLst/>
                <a:latin typeface="+mn-lt"/>
                <a:ea typeface="+mn-ea"/>
                <a:cs typeface="+mn-cs"/>
              </a:rPr>
              <a:t>448x448</a:t>
            </a:r>
          </a:p>
          <a:p>
            <a:r>
              <a:rPr lang="en-US" altLang="zh-CN" sz="1200" b="0" i="0" kern="1200" dirty="0" smtClean="0">
                <a:solidFill>
                  <a:schemeClr val="tx1"/>
                </a:solidFill>
                <a:effectLst/>
                <a:latin typeface="+mn-lt"/>
                <a:ea typeface="+mn-ea"/>
                <a:cs typeface="+mn-cs"/>
              </a:rPr>
              <a:t>Multi-Scale Training</a:t>
            </a:r>
            <a:r>
              <a:rPr lang="zh-CN" altLang="en-US" sz="1200" b="0" i="0" kern="1200" dirty="0" smtClean="0">
                <a:solidFill>
                  <a:schemeClr val="tx1"/>
                </a:solidFill>
                <a:effectLst/>
                <a:latin typeface="+mn-lt"/>
                <a:ea typeface="+mn-ea"/>
                <a:cs typeface="+mn-cs"/>
              </a:rPr>
              <a:t>：输入不同尺寸的图片，迭代</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次，就改变输入图片尺寸。由于模型中去掉了全连接层，故可以输入不同尺寸的图片了。从</a:t>
            </a:r>
            <a:r>
              <a:rPr lang="en-US" altLang="zh-CN" sz="1200" b="0" i="0" kern="1200" dirty="0" smtClean="0">
                <a:solidFill>
                  <a:schemeClr val="tx1"/>
                </a:solidFill>
                <a:effectLst/>
                <a:latin typeface="+mn-lt"/>
                <a:ea typeface="+mn-ea"/>
                <a:cs typeface="+mn-cs"/>
              </a:rPr>
              <a:t>320x320</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608x608</a:t>
            </a:r>
          </a:p>
          <a:p>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链接：</a:t>
            </a:r>
            <a:r>
              <a:rPr lang="en-US" altLang="zh-CN" sz="1200" b="0" i="0" kern="1200" dirty="0" smtClean="0">
                <a:solidFill>
                  <a:schemeClr val="tx1"/>
                </a:solidFill>
                <a:effectLst/>
                <a:latin typeface="+mn-lt"/>
                <a:ea typeface="+mn-ea"/>
                <a:cs typeface="+mn-cs"/>
              </a:rPr>
              <a:t>https://www.imooc.com/article/37757</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29</a:t>
            </a:fld>
            <a:endParaRPr lang="zh-CN" altLang="en-US"/>
          </a:p>
        </p:txBody>
      </p:sp>
    </p:spTree>
    <p:extLst>
      <p:ext uri="{BB962C8B-B14F-4D97-AF65-F5344CB8AC3E}">
        <p14:creationId xmlns:p14="http://schemas.microsoft.com/office/powerpoint/2010/main" val="1387259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3</a:t>
            </a:fld>
            <a:endParaRPr lang="zh-CN" altLang="en-US"/>
          </a:p>
        </p:txBody>
      </p:sp>
    </p:spTree>
    <p:extLst>
      <p:ext uri="{BB962C8B-B14F-4D97-AF65-F5344CB8AC3E}">
        <p14:creationId xmlns:p14="http://schemas.microsoft.com/office/powerpoint/2010/main" val="2547953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dirty="0" smtClean="0">
                <a:solidFill>
                  <a:schemeClr val="tx1"/>
                </a:solidFill>
                <a:effectLst/>
                <a:latin typeface="+mn-lt"/>
                <a:ea typeface="+mn-ea"/>
                <a:cs typeface="+mn-cs"/>
                <a:hlinkClick r:id="rId3"/>
              </a:rPr>
              <a:t>Yolov3</a:t>
            </a:r>
            <a:r>
              <a:rPr lang="en-US" altLang="zh-CN" sz="1200" b="0" i="0" u="none" strike="noStrike" kern="1200" dirty="0" smtClean="0">
                <a:solidFill>
                  <a:schemeClr val="tx1"/>
                </a:solidFill>
                <a:effectLst/>
                <a:latin typeface="+mn-lt"/>
                <a:ea typeface="+mn-ea"/>
                <a:cs typeface="+mn-cs"/>
                <a:hlinkClick r:id="rId3"/>
              </a:rPr>
              <a:t>: An incremental improvement</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30</a:t>
            </a:fld>
            <a:endParaRPr lang="zh-CN" altLang="en-US"/>
          </a:p>
        </p:txBody>
      </p:sp>
    </p:spTree>
    <p:extLst>
      <p:ext uri="{BB962C8B-B14F-4D97-AF65-F5344CB8AC3E}">
        <p14:creationId xmlns:p14="http://schemas.microsoft.com/office/powerpoint/2010/main" val="919412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Object detection at 200 Frames Per Second</a:t>
            </a:r>
          </a:p>
          <a:p>
            <a:r>
              <a:rPr lang="zh-CN" altLang="en-US" sz="1200" b="0" i="0" kern="1200" dirty="0" smtClean="0">
                <a:solidFill>
                  <a:schemeClr val="tx1"/>
                </a:solidFill>
                <a:effectLst/>
                <a:latin typeface="+mn-lt"/>
                <a:ea typeface="+mn-ea"/>
                <a:cs typeface="+mn-cs"/>
              </a:rPr>
              <a:t>为了实现更窄，作者将卷积的通道数做了缩减，从</a:t>
            </a:r>
            <a:r>
              <a:rPr lang="en-US" altLang="zh-CN" sz="1200" b="0" i="0" kern="1200" dirty="0" smtClean="0">
                <a:solidFill>
                  <a:schemeClr val="tx1"/>
                </a:solidFill>
                <a:effectLst/>
                <a:latin typeface="+mn-lt"/>
                <a:ea typeface="+mn-ea"/>
                <a:cs typeface="+mn-cs"/>
              </a:rPr>
              <a:t>Yolo</a:t>
            </a:r>
            <a:r>
              <a:rPr lang="zh-CN" altLang="en-US" sz="1200" b="0" i="0" kern="1200" dirty="0" smtClean="0">
                <a:solidFill>
                  <a:schemeClr val="tx1"/>
                </a:solidFill>
                <a:effectLst/>
                <a:latin typeface="+mn-lt"/>
                <a:ea typeface="+mn-ea"/>
                <a:cs typeface="+mn-cs"/>
              </a:rPr>
              <a:t>算法的</a:t>
            </a:r>
            <a:r>
              <a:rPr lang="en-US" altLang="zh-CN" sz="1200" b="0" i="0" kern="1200" dirty="0" smtClean="0">
                <a:solidFill>
                  <a:schemeClr val="tx1"/>
                </a:solidFill>
                <a:effectLst/>
                <a:latin typeface="+mn-lt"/>
                <a:ea typeface="+mn-ea"/>
                <a:cs typeface="+mn-cs"/>
              </a:rPr>
              <a:t>1024</a:t>
            </a:r>
            <a:r>
              <a:rPr lang="zh-CN" altLang="en-US" sz="1200" b="0" i="0" kern="1200" dirty="0" smtClean="0">
                <a:solidFill>
                  <a:schemeClr val="tx1"/>
                </a:solidFill>
                <a:effectLst/>
                <a:latin typeface="+mn-lt"/>
                <a:ea typeface="+mn-ea"/>
                <a:cs typeface="+mn-cs"/>
              </a:rPr>
              <a:t>缩减为了</a:t>
            </a:r>
            <a:r>
              <a:rPr lang="en-US" altLang="zh-CN" sz="1200" b="0" i="0" kern="1200" dirty="0" smtClean="0">
                <a:solidFill>
                  <a:schemeClr val="tx1"/>
                </a:solidFill>
                <a:effectLst/>
                <a:latin typeface="+mn-lt"/>
                <a:ea typeface="+mn-ea"/>
                <a:cs typeface="+mn-cs"/>
              </a:rPr>
              <a:t>512</a:t>
            </a:r>
            <a:r>
              <a:rPr lang="zh-CN" altLang="en-US" sz="1200" b="0" i="0" kern="1200" dirty="0" smtClean="0">
                <a:solidFill>
                  <a:schemeClr val="tx1"/>
                </a:solidFill>
                <a:effectLst/>
                <a:latin typeface="+mn-lt"/>
                <a:ea typeface="+mn-ea"/>
                <a:cs typeface="+mn-cs"/>
              </a:rPr>
              <a:t>；为了实现更宽，作者在最后添加了</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的卷积层。为了加深理解，建议读者结合</a:t>
            </a:r>
            <a:r>
              <a:rPr lang="en-US" altLang="zh-CN" sz="1200" b="0" i="0" kern="1200" dirty="0" smtClean="0">
                <a:solidFill>
                  <a:schemeClr val="tx1"/>
                </a:solidFill>
                <a:effectLst/>
                <a:latin typeface="+mn-lt"/>
                <a:ea typeface="+mn-ea"/>
                <a:cs typeface="+mn-cs"/>
              </a:rPr>
              <a:t>Yolo</a:t>
            </a:r>
            <a:r>
              <a:rPr lang="zh-CN" altLang="en-US" sz="1200" b="0" i="0" kern="1200" dirty="0" smtClean="0">
                <a:solidFill>
                  <a:schemeClr val="tx1"/>
                </a:solidFill>
                <a:effectLst/>
                <a:latin typeface="+mn-lt"/>
                <a:ea typeface="+mn-ea"/>
                <a:cs typeface="+mn-cs"/>
              </a:rPr>
              <a:t>的网络结构图，对比查看。</a:t>
            </a:r>
          </a:p>
          <a:p>
            <a:r>
              <a:rPr lang="zh-CN" altLang="en-US" sz="1200" b="0" i="0" kern="1200" dirty="0" smtClean="0">
                <a:solidFill>
                  <a:schemeClr val="tx1"/>
                </a:solidFill>
                <a:effectLst/>
                <a:latin typeface="+mn-lt"/>
                <a:ea typeface="+mn-ea"/>
                <a:cs typeface="+mn-cs"/>
              </a:rPr>
              <a:t>从上图中，我们还可以看出，作者采用了特征融合的方式，将前几层提取的特征融合到了后面层的特征图中。在融合的过程中，作者并没有采取对大尺寸特征图做</a:t>
            </a:r>
            <a:r>
              <a:rPr lang="en-US" altLang="zh-CN" sz="1200" b="0" i="0" kern="1200" dirty="0" smtClean="0">
                <a:solidFill>
                  <a:schemeClr val="tx1"/>
                </a:solidFill>
                <a:effectLst/>
                <a:latin typeface="+mn-lt"/>
                <a:ea typeface="+mn-ea"/>
                <a:cs typeface="+mn-cs"/>
              </a:rPr>
              <a:t>max pooling</a:t>
            </a:r>
            <a:r>
              <a:rPr lang="zh-CN" altLang="en-US" sz="1200" b="0" i="0" kern="1200" dirty="0" smtClean="0">
                <a:solidFill>
                  <a:schemeClr val="tx1"/>
                </a:solidFill>
                <a:effectLst/>
                <a:latin typeface="+mn-lt"/>
                <a:ea typeface="+mn-ea"/>
                <a:cs typeface="+mn-cs"/>
              </a:rPr>
              <a:t>然后与小尺寸特征图做融合的方式，而是采用了</a:t>
            </a:r>
            <a:r>
              <a:rPr lang="en-US" altLang="zh-CN" sz="1200" b="0" i="0" kern="1200" dirty="0" smtClean="0">
                <a:solidFill>
                  <a:schemeClr val="tx1"/>
                </a:solidFill>
                <a:effectLst/>
                <a:latin typeface="+mn-lt"/>
                <a:ea typeface="+mn-ea"/>
                <a:cs typeface="+mn-cs"/>
              </a:rPr>
              <a:t>stacking</a:t>
            </a:r>
            <a:r>
              <a:rPr lang="zh-CN" altLang="en-US" sz="1200" b="0" i="0" kern="1200" dirty="0" smtClean="0">
                <a:solidFill>
                  <a:schemeClr val="tx1"/>
                </a:solidFill>
                <a:effectLst/>
                <a:latin typeface="+mn-lt"/>
                <a:ea typeface="+mn-ea"/>
                <a:cs typeface="+mn-cs"/>
              </a:rPr>
              <a:t>方法，即先将大尺寸特征图进行</a:t>
            </a:r>
            <a:r>
              <a:rPr lang="en-US" altLang="zh-CN" sz="1200" b="0" i="0" kern="1200" dirty="0" smtClean="0">
                <a:solidFill>
                  <a:schemeClr val="tx1"/>
                </a:solidFill>
                <a:effectLst/>
                <a:latin typeface="+mn-lt"/>
                <a:ea typeface="+mn-ea"/>
                <a:cs typeface="+mn-cs"/>
              </a:rPr>
              <a:t>resize</a:t>
            </a:r>
            <a:r>
              <a:rPr lang="zh-CN" altLang="en-US" sz="1200" b="0" i="0" kern="1200" dirty="0" smtClean="0">
                <a:solidFill>
                  <a:schemeClr val="tx1"/>
                </a:solidFill>
                <a:effectLst/>
                <a:latin typeface="+mn-lt"/>
                <a:ea typeface="+mn-ea"/>
                <a:cs typeface="+mn-cs"/>
              </a:rPr>
              <a:t>然后再和小尺寸特征图做融合。具体到上图中，对</a:t>
            </a:r>
            <a:r>
              <a:rPr lang="en-US" altLang="zh-CN" sz="1200" b="0" i="0" kern="1200" dirty="0" smtClean="0">
                <a:solidFill>
                  <a:schemeClr val="tx1"/>
                </a:solidFill>
                <a:effectLst/>
                <a:latin typeface="+mn-lt"/>
                <a:ea typeface="+mn-ea"/>
                <a:cs typeface="+mn-cs"/>
              </a:rPr>
              <a:t>104*104*64</a:t>
            </a:r>
            <a:r>
              <a:rPr lang="zh-CN" altLang="en-US" sz="1200" b="0" i="0" kern="1200" dirty="0" smtClean="0">
                <a:solidFill>
                  <a:schemeClr val="tx1"/>
                </a:solidFill>
                <a:effectLst/>
                <a:latin typeface="+mn-lt"/>
                <a:ea typeface="+mn-ea"/>
                <a:cs typeface="+mn-cs"/>
              </a:rPr>
              <a:t>的特征图用卷积核数量为</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，大小为</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的卷积层进行压缩，得到</a:t>
            </a:r>
            <a:r>
              <a:rPr lang="en-US" altLang="zh-CN" sz="1200" b="0" i="0" kern="1200" dirty="0" smtClean="0">
                <a:solidFill>
                  <a:schemeClr val="tx1"/>
                </a:solidFill>
                <a:effectLst/>
                <a:latin typeface="+mn-lt"/>
                <a:ea typeface="+mn-ea"/>
                <a:cs typeface="+mn-cs"/>
              </a:rPr>
              <a:t>104*104*4</a:t>
            </a:r>
            <a:r>
              <a:rPr lang="zh-CN" altLang="en-US" sz="1200" b="0" i="0" kern="1200" dirty="0" smtClean="0">
                <a:solidFill>
                  <a:schemeClr val="tx1"/>
                </a:solidFill>
                <a:effectLst/>
                <a:latin typeface="+mn-lt"/>
                <a:ea typeface="+mn-ea"/>
                <a:cs typeface="+mn-cs"/>
              </a:rPr>
              <a:t>的特征图，然后做</a:t>
            </a:r>
            <a:r>
              <a:rPr lang="en-US" altLang="zh-CN" sz="1200" b="0" i="0" kern="1200" dirty="0" smtClean="0">
                <a:solidFill>
                  <a:schemeClr val="tx1"/>
                </a:solidFill>
                <a:effectLst/>
                <a:latin typeface="+mn-lt"/>
                <a:ea typeface="+mn-ea"/>
                <a:cs typeface="+mn-cs"/>
              </a:rPr>
              <a:t>resize</a:t>
            </a:r>
            <a:r>
              <a:rPr lang="zh-CN" altLang="en-US" sz="1200" b="0" i="0" kern="1200" dirty="0" smtClean="0">
                <a:solidFill>
                  <a:schemeClr val="tx1"/>
                </a:solidFill>
                <a:effectLst/>
                <a:latin typeface="+mn-lt"/>
                <a:ea typeface="+mn-ea"/>
                <a:cs typeface="+mn-cs"/>
              </a:rPr>
              <a:t>得到</a:t>
            </a:r>
            <a:r>
              <a:rPr lang="en-US" altLang="zh-CN" sz="1200" b="0" i="0" kern="1200" dirty="0" smtClean="0">
                <a:solidFill>
                  <a:schemeClr val="tx1"/>
                </a:solidFill>
                <a:effectLst/>
                <a:latin typeface="+mn-lt"/>
                <a:ea typeface="+mn-ea"/>
                <a:cs typeface="+mn-cs"/>
              </a:rPr>
              <a:t>13*13*256</a:t>
            </a:r>
            <a:r>
              <a:rPr lang="zh-CN" altLang="en-US" sz="1200" b="0" i="0" kern="1200" dirty="0" smtClean="0">
                <a:solidFill>
                  <a:schemeClr val="tx1"/>
                </a:solidFill>
                <a:effectLst/>
                <a:latin typeface="+mn-lt"/>
                <a:ea typeface="+mn-ea"/>
                <a:cs typeface="+mn-cs"/>
              </a:rPr>
              <a:t>的输出。</a:t>
            </a:r>
          </a:p>
          <a:p>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蒸馏算法是模型压缩领域的一个分支。简单来说，蒸馏算法是用一个复杂网络（</a:t>
            </a:r>
            <a:r>
              <a:rPr lang="en-US" altLang="zh-CN" sz="1200" b="0" i="0" kern="1200" dirty="0" smtClean="0">
                <a:solidFill>
                  <a:schemeClr val="tx1"/>
                </a:solidFill>
                <a:effectLst/>
                <a:latin typeface="+mn-lt"/>
                <a:ea typeface="+mn-ea"/>
                <a:cs typeface="+mn-cs"/>
              </a:rPr>
              <a:t>teacher network</a:t>
            </a:r>
            <a:r>
              <a:rPr lang="zh-CN" altLang="en-US" sz="1200" b="0" i="0" kern="1200" dirty="0" smtClean="0">
                <a:solidFill>
                  <a:schemeClr val="tx1"/>
                </a:solidFill>
                <a:effectLst/>
                <a:latin typeface="+mn-lt"/>
                <a:ea typeface="+mn-ea"/>
                <a:cs typeface="+mn-cs"/>
              </a:rPr>
              <a:t>）学到的东西去辅助训练一个简单网络（</a:t>
            </a:r>
            <a:r>
              <a:rPr lang="en-US" altLang="zh-CN" sz="1200" b="0" i="0" kern="1200" dirty="0" smtClean="0">
                <a:solidFill>
                  <a:schemeClr val="tx1"/>
                </a:solidFill>
                <a:effectLst/>
                <a:latin typeface="+mn-lt"/>
                <a:ea typeface="+mn-ea"/>
                <a:cs typeface="+mn-cs"/>
              </a:rPr>
              <a:t>student network</a:t>
            </a:r>
            <a:r>
              <a:rPr lang="zh-CN" altLang="en-US" sz="1200" b="0" i="0" kern="1200" dirty="0" smtClean="0">
                <a:solidFill>
                  <a:schemeClr val="tx1"/>
                </a:solidFill>
                <a:effectLst/>
                <a:latin typeface="+mn-lt"/>
                <a:ea typeface="+mn-ea"/>
                <a:cs typeface="+mn-cs"/>
              </a:rPr>
              <a:t>）。但直接将蒸馏算法应用于</a:t>
            </a:r>
            <a:r>
              <a:rPr lang="en-US" altLang="zh-CN" sz="1200" b="0" i="0" kern="1200" dirty="0" smtClean="0">
                <a:solidFill>
                  <a:schemeClr val="tx1"/>
                </a:solidFill>
                <a:effectLst/>
                <a:latin typeface="+mn-lt"/>
                <a:ea typeface="+mn-ea"/>
                <a:cs typeface="+mn-cs"/>
              </a:rPr>
              <a:t>one stage</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Yolo</a:t>
            </a:r>
            <a:r>
              <a:rPr lang="zh-CN" altLang="en-US" sz="1200" b="0" i="0" kern="1200" dirty="0" smtClean="0">
                <a:solidFill>
                  <a:schemeClr val="tx1"/>
                </a:solidFill>
                <a:effectLst/>
                <a:latin typeface="+mn-lt"/>
                <a:ea typeface="+mn-ea"/>
                <a:cs typeface="+mn-cs"/>
              </a:rPr>
              <a:t>算法还存在着一些困难。</a:t>
            </a:r>
          </a:p>
          <a:p>
            <a:r>
              <a:rPr lang="zh-CN" altLang="en-US" sz="1200" b="0" i="0" kern="1200" dirty="0" smtClean="0">
                <a:solidFill>
                  <a:schemeClr val="tx1"/>
                </a:solidFill>
                <a:effectLst/>
                <a:latin typeface="+mn-lt"/>
                <a:ea typeface="+mn-ea"/>
                <a:cs typeface="+mn-cs"/>
              </a:rPr>
              <a:t>困难</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：对于</a:t>
            </a:r>
            <a:r>
              <a:rPr lang="en-US" altLang="zh-CN" sz="1200" b="0" i="0" kern="1200" dirty="0" smtClean="0">
                <a:solidFill>
                  <a:schemeClr val="tx1"/>
                </a:solidFill>
                <a:effectLst/>
                <a:latin typeface="+mn-lt"/>
                <a:ea typeface="+mn-ea"/>
                <a:cs typeface="+mn-cs"/>
              </a:rPr>
              <a:t>two stage</a:t>
            </a:r>
            <a:r>
              <a:rPr lang="zh-CN" altLang="en-US" sz="1200" b="0" i="0" kern="1200" dirty="0" smtClean="0">
                <a:solidFill>
                  <a:schemeClr val="tx1"/>
                </a:solidFill>
                <a:effectLst/>
                <a:latin typeface="+mn-lt"/>
                <a:ea typeface="+mn-ea"/>
                <a:cs typeface="+mn-cs"/>
              </a:rPr>
              <a:t>算法，在第一阶段就会去除很多背景</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，送入检测网络的</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相对较少，并且大部分包含</a:t>
            </a:r>
            <a:r>
              <a:rPr lang="en-US" altLang="zh-CN" sz="1200" b="0" i="0" kern="1200" dirty="0" smtClean="0">
                <a:solidFill>
                  <a:schemeClr val="tx1"/>
                </a:solidFill>
                <a:effectLst/>
                <a:latin typeface="+mn-lt"/>
                <a:ea typeface="+mn-ea"/>
                <a:cs typeface="+mn-cs"/>
              </a:rPr>
              <a:t>object</a:t>
            </a:r>
            <a:r>
              <a:rPr lang="zh-CN" altLang="en-US" sz="1200" b="0" i="0" kern="1200" dirty="0" smtClean="0">
                <a:solidFill>
                  <a:schemeClr val="tx1"/>
                </a:solidFill>
                <a:effectLst/>
                <a:latin typeface="+mn-lt"/>
                <a:ea typeface="+mn-ea"/>
                <a:cs typeface="+mn-cs"/>
              </a:rPr>
              <a:t>；而</a:t>
            </a:r>
            <a:r>
              <a:rPr lang="en-US" altLang="zh-CN" sz="1200" b="0" i="0" kern="1200" dirty="0" smtClean="0">
                <a:solidFill>
                  <a:schemeClr val="tx1"/>
                </a:solidFill>
                <a:effectLst/>
                <a:latin typeface="+mn-lt"/>
                <a:ea typeface="+mn-ea"/>
                <a:cs typeface="+mn-cs"/>
              </a:rPr>
              <a:t>one stage </a:t>
            </a:r>
            <a:r>
              <a:rPr lang="zh-CN" altLang="en-US" sz="1200" b="0" i="0" kern="1200" dirty="0" smtClean="0">
                <a:solidFill>
                  <a:schemeClr val="tx1"/>
                </a:solidFill>
                <a:effectLst/>
                <a:latin typeface="+mn-lt"/>
                <a:ea typeface="+mn-ea"/>
                <a:cs typeface="+mn-cs"/>
              </a:rPr>
              <a:t>算法，输出中包含大量背景</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。如果直接对输出进行学习，会导致网络过于关注背景，而忽视了前景。</a:t>
            </a:r>
          </a:p>
          <a:p>
            <a:r>
              <a:rPr lang="zh-CN" altLang="en-US" sz="1200" b="0" i="0" kern="1200" dirty="0" smtClean="0">
                <a:solidFill>
                  <a:schemeClr val="tx1"/>
                </a:solidFill>
                <a:effectLst/>
                <a:latin typeface="+mn-lt"/>
                <a:ea typeface="+mn-ea"/>
                <a:cs typeface="+mn-cs"/>
              </a:rPr>
              <a:t>鉴于此，本文作者提出</a:t>
            </a:r>
            <a:r>
              <a:rPr lang="en-US" altLang="zh-CN" sz="1200" b="0" i="0" kern="1200" dirty="0" err="1" smtClean="0">
                <a:solidFill>
                  <a:schemeClr val="tx1"/>
                </a:solidFill>
                <a:effectLst/>
                <a:latin typeface="+mn-lt"/>
                <a:ea typeface="+mn-ea"/>
                <a:cs typeface="+mn-cs"/>
              </a:rPr>
              <a:t>objectness</a:t>
            </a:r>
            <a:r>
              <a:rPr lang="en-US" altLang="zh-CN" sz="1200" b="0" i="0" kern="1200" dirty="0" smtClean="0">
                <a:solidFill>
                  <a:schemeClr val="tx1"/>
                </a:solidFill>
                <a:effectLst/>
                <a:latin typeface="+mn-lt"/>
                <a:ea typeface="+mn-ea"/>
                <a:cs typeface="+mn-cs"/>
              </a:rPr>
              <a:t> scaled distillation</a:t>
            </a:r>
            <a:r>
              <a:rPr lang="zh-CN" altLang="en-US" sz="1200" b="0" i="0" kern="1200" dirty="0" smtClean="0">
                <a:solidFill>
                  <a:schemeClr val="tx1"/>
                </a:solidFill>
                <a:effectLst/>
                <a:latin typeface="+mn-lt"/>
                <a:ea typeface="+mn-ea"/>
                <a:cs typeface="+mn-cs"/>
              </a:rPr>
              <a:t>，主要考虑了</a:t>
            </a:r>
            <a:r>
              <a:rPr lang="en-US" altLang="zh-CN" sz="1200" b="0" i="0" kern="1200" dirty="0" smtClean="0">
                <a:solidFill>
                  <a:schemeClr val="tx1"/>
                </a:solidFill>
                <a:effectLst/>
                <a:latin typeface="+mn-lt"/>
                <a:ea typeface="+mn-ea"/>
                <a:cs typeface="+mn-cs"/>
              </a:rPr>
              <a:t>teacher network</a:t>
            </a:r>
            <a:r>
              <a:rPr lang="zh-CN" altLang="en-US" sz="1200" b="0" i="0" kern="1200" dirty="0" smtClean="0">
                <a:solidFill>
                  <a:schemeClr val="tx1"/>
                </a:solidFill>
                <a:effectLst/>
                <a:latin typeface="+mn-lt"/>
                <a:ea typeface="+mn-ea"/>
                <a:cs typeface="+mn-cs"/>
              </a:rPr>
              <a:t>中输出的</a:t>
            </a:r>
            <a:r>
              <a:rPr lang="en-US" altLang="zh-CN" sz="1200" b="0" i="0" kern="1200" dirty="0" err="1" smtClean="0">
                <a:solidFill>
                  <a:schemeClr val="tx1"/>
                </a:solidFill>
                <a:effectLst/>
                <a:latin typeface="+mn-lt"/>
                <a:ea typeface="+mn-ea"/>
                <a:cs typeface="+mn-cs"/>
              </a:rPr>
              <a:t>objectness</a:t>
            </a:r>
            <a:r>
              <a:rPr lang="zh-CN" altLang="en-US" sz="1200" b="0" i="0" kern="1200" dirty="0" smtClean="0">
                <a:solidFill>
                  <a:schemeClr val="tx1"/>
                </a:solidFill>
                <a:effectLst/>
                <a:latin typeface="+mn-lt"/>
                <a:ea typeface="+mn-ea"/>
                <a:cs typeface="+mn-cs"/>
              </a:rPr>
              <a:t>对损失函数的影响。作者认为只有</a:t>
            </a:r>
            <a:r>
              <a:rPr lang="en-US" altLang="zh-CN" sz="1200" b="0" i="0" kern="1200" dirty="0" err="1" smtClean="0">
                <a:solidFill>
                  <a:schemeClr val="tx1"/>
                </a:solidFill>
                <a:effectLst/>
                <a:latin typeface="+mn-lt"/>
                <a:ea typeface="+mn-ea"/>
                <a:cs typeface="+mn-cs"/>
              </a:rPr>
              <a:t>objectness</a:t>
            </a:r>
            <a:r>
              <a:rPr lang="zh-CN" altLang="en-US" sz="1200" b="0" i="0" kern="1200" dirty="0" smtClean="0">
                <a:solidFill>
                  <a:schemeClr val="tx1"/>
                </a:solidFill>
                <a:effectLst/>
                <a:latin typeface="+mn-lt"/>
                <a:ea typeface="+mn-ea"/>
                <a:cs typeface="+mn-cs"/>
              </a:rPr>
              <a:t>比较大的才应该对损失函数有贡献。</a:t>
            </a:r>
          </a:p>
          <a:p>
            <a:endParaRPr lang="en-US" altLang="zh-CN" sz="1200" b="1"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困难</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：对于检测算法来说，如果不做</a:t>
            </a:r>
            <a:r>
              <a:rPr lang="en-US" altLang="zh-CN" sz="1200" b="0" i="0" kern="1200" dirty="0" smtClean="0">
                <a:solidFill>
                  <a:schemeClr val="tx1"/>
                </a:solidFill>
                <a:effectLst/>
                <a:latin typeface="+mn-lt"/>
                <a:ea typeface="+mn-ea"/>
                <a:cs typeface="+mn-cs"/>
              </a:rPr>
              <a:t>NMS</a:t>
            </a:r>
            <a:r>
              <a:rPr lang="zh-CN" altLang="en-US" sz="1200" b="0" i="0" kern="1200" dirty="0" smtClean="0">
                <a:solidFill>
                  <a:schemeClr val="tx1"/>
                </a:solidFill>
                <a:effectLst/>
                <a:latin typeface="+mn-lt"/>
                <a:ea typeface="+mn-ea"/>
                <a:cs typeface="+mn-cs"/>
              </a:rPr>
              <a:t>，直接将</a:t>
            </a:r>
            <a:r>
              <a:rPr lang="en-US" altLang="zh-CN" sz="1200" b="0" i="0" kern="1200" dirty="0" smtClean="0">
                <a:solidFill>
                  <a:schemeClr val="tx1"/>
                </a:solidFill>
                <a:effectLst/>
                <a:latin typeface="+mn-lt"/>
                <a:ea typeface="+mn-ea"/>
                <a:cs typeface="+mn-cs"/>
              </a:rPr>
              <a:t>teacher network</a:t>
            </a:r>
            <a:r>
              <a:rPr lang="zh-CN" altLang="en-US" sz="1200" b="0" i="0" kern="1200" dirty="0" smtClean="0">
                <a:solidFill>
                  <a:schemeClr val="tx1"/>
                </a:solidFill>
                <a:effectLst/>
                <a:latin typeface="+mn-lt"/>
                <a:ea typeface="+mn-ea"/>
                <a:cs typeface="+mn-cs"/>
              </a:rPr>
              <a:t>的预测</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输出给</a:t>
            </a:r>
            <a:r>
              <a:rPr lang="en-US" altLang="zh-CN" sz="1200" b="0" i="0" kern="1200" dirty="0" smtClean="0">
                <a:solidFill>
                  <a:schemeClr val="tx1"/>
                </a:solidFill>
                <a:effectLst/>
                <a:latin typeface="+mn-lt"/>
                <a:ea typeface="+mn-ea"/>
                <a:cs typeface="+mn-cs"/>
              </a:rPr>
              <a:t>student network</a:t>
            </a:r>
            <a:r>
              <a:rPr lang="zh-CN" altLang="en-US" sz="1200" b="0" i="0" kern="1200" dirty="0" smtClean="0">
                <a:solidFill>
                  <a:schemeClr val="tx1"/>
                </a:solidFill>
                <a:effectLst/>
                <a:latin typeface="+mn-lt"/>
                <a:ea typeface="+mn-ea"/>
                <a:cs typeface="+mn-cs"/>
              </a:rPr>
              <a:t>，会因为某些</a:t>
            </a:r>
            <a:r>
              <a:rPr lang="en-US" altLang="zh-CN" sz="1200" b="0" i="0" kern="1200" dirty="0" smtClean="0">
                <a:solidFill>
                  <a:schemeClr val="tx1"/>
                </a:solidFill>
                <a:effectLst/>
                <a:latin typeface="+mn-lt"/>
                <a:ea typeface="+mn-ea"/>
                <a:cs typeface="+mn-cs"/>
              </a:rPr>
              <a:t>box</a:t>
            </a:r>
            <a:r>
              <a:rPr lang="zh-CN" altLang="en-US" sz="1200" b="0" i="0" kern="1200" dirty="0" smtClean="0">
                <a:solidFill>
                  <a:schemeClr val="tx1"/>
                </a:solidFill>
                <a:effectLst/>
                <a:latin typeface="+mn-lt"/>
                <a:ea typeface="+mn-ea"/>
                <a:cs typeface="+mn-cs"/>
              </a:rPr>
              <a:t>有很多的相关预测</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而导致这些</a:t>
            </a:r>
            <a:r>
              <a:rPr lang="en-US" altLang="zh-CN" sz="1200" b="0" i="0" kern="1200" dirty="0" smtClean="0">
                <a:solidFill>
                  <a:schemeClr val="tx1"/>
                </a:solidFill>
                <a:effectLst/>
                <a:latin typeface="+mn-lt"/>
                <a:ea typeface="+mn-ea"/>
                <a:cs typeface="+mn-cs"/>
              </a:rPr>
              <a:t>box</a:t>
            </a:r>
            <a:r>
              <a:rPr lang="zh-CN" altLang="en-US" sz="1200" b="0" i="0" kern="1200" dirty="0" smtClean="0">
                <a:solidFill>
                  <a:schemeClr val="tx1"/>
                </a:solidFill>
                <a:effectLst/>
                <a:latin typeface="+mn-lt"/>
                <a:ea typeface="+mn-ea"/>
                <a:cs typeface="+mn-cs"/>
              </a:rPr>
              <a:t>容易过拟合。</a:t>
            </a:r>
          </a:p>
          <a:p>
            <a:r>
              <a:rPr lang="zh-CN" altLang="en-US" sz="1200" b="0" i="0" kern="1200" dirty="0" smtClean="0">
                <a:solidFill>
                  <a:schemeClr val="tx1"/>
                </a:solidFill>
                <a:effectLst/>
                <a:latin typeface="+mn-lt"/>
                <a:ea typeface="+mn-ea"/>
                <a:cs typeface="+mn-cs"/>
              </a:rPr>
              <a:t>鉴于此，本文作者提出</a:t>
            </a:r>
            <a:r>
              <a:rPr lang="en-US" altLang="zh-CN" sz="1200" b="0" i="0" kern="1200" dirty="0" smtClean="0">
                <a:solidFill>
                  <a:schemeClr val="tx1"/>
                </a:solidFill>
                <a:effectLst/>
                <a:latin typeface="+mn-lt"/>
                <a:ea typeface="+mn-ea"/>
                <a:cs typeface="+mn-cs"/>
              </a:rPr>
              <a:t>FM-NMS</a:t>
            </a:r>
            <a:r>
              <a:rPr lang="zh-CN" altLang="en-US" sz="1200" b="0" i="0" kern="1200" dirty="0" smtClean="0">
                <a:solidFill>
                  <a:schemeClr val="tx1"/>
                </a:solidFill>
                <a:effectLst/>
                <a:latin typeface="+mn-lt"/>
                <a:ea typeface="+mn-ea"/>
                <a:cs typeface="+mn-cs"/>
              </a:rPr>
              <a:t>。取</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区域内的相邻</a:t>
            </a:r>
            <a:r>
              <a:rPr lang="en-US" altLang="zh-CN" sz="1200" b="0" i="0" kern="1200" dirty="0" smtClean="0">
                <a:solidFill>
                  <a:schemeClr val="tx1"/>
                </a:solidFill>
                <a:effectLst/>
                <a:latin typeface="+mn-lt"/>
                <a:ea typeface="+mn-ea"/>
                <a:cs typeface="+mn-cs"/>
              </a:rPr>
              <a:t>grid cell</a:t>
            </a:r>
            <a:r>
              <a:rPr lang="zh-CN" altLang="en-US" sz="1200" b="0" i="0" kern="1200" dirty="0" smtClean="0">
                <a:solidFill>
                  <a:schemeClr val="tx1"/>
                </a:solidFill>
                <a:effectLst/>
                <a:latin typeface="+mn-lt"/>
                <a:ea typeface="+mn-ea"/>
                <a:cs typeface="+mn-cs"/>
              </a:rPr>
              <a:t>，对这</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grid cell</a:t>
            </a:r>
            <a:r>
              <a:rPr lang="zh-CN" altLang="en-US" sz="1200" b="0" i="0" kern="1200" dirty="0" smtClean="0">
                <a:solidFill>
                  <a:schemeClr val="tx1"/>
                </a:solidFill>
                <a:effectLst/>
                <a:latin typeface="+mn-lt"/>
                <a:ea typeface="+mn-ea"/>
                <a:cs typeface="+mn-cs"/>
              </a:rPr>
              <a:t>中预测相同类别的</a:t>
            </a:r>
            <a:r>
              <a:rPr lang="en-US" altLang="zh-CN" sz="1200" b="0" i="0" kern="1200" dirty="0" err="1" smtClean="0">
                <a:solidFill>
                  <a:schemeClr val="tx1"/>
                </a:solidFill>
                <a:effectLst/>
                <a:latin typeface="+mn-lt"/>
                <a:ea typeface="+mn-ea"/>
                <a:cs typeface="+mn-cs"/>
              </a:rPr>
              <a:t>bbox</a:t>
            </a:r>
            <a:r>
              <a:rPr lang="zh-CN" altLang="en-US" sz="1200" b="0" i="0" kern="1200" dirty="0" smtClean="0">
                <a:solidFill>
                  <a:schemeClr val="tx1"/>
                </a:solidFill>
                <a:effectLst/>
                <a:latin typeface="+mn-lt"/>
                <a:ea typeface="+mn-ea"/>
                <a:cs typeface="+mn-cs"/>
              </a:rPr>
              <a:t>按照</a:t>
            </a:r>
            <a:r>
              <a:rPr lang="en-US" altLang="zh-CN" sz="1200" b="0" i="0" kern="1200" dirty="0" err="1" smtClean="0">
                <a:solidFill>
                  <a:schemeClr val="tx1"/>
                </a:solidFill>
                <a:effectLst/>
                <a:latin typeface="+mn-lt"/>
                <a:ea typeface="+mn-ea"/>
                <a:cs typeface="+mn-cs"/>
              </a:rPr>
              <a:t>objectness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进行排序，只选择得分最高的那个</a:t>
            </a:r>
            <a:r>
              <a:rPr lang="en-US" altLang="zh-CN" sz="1200" b="0" i="0" kern="1200" dirty="0" err="1" smtClean="0">
                <a:solidFill>
                  <a:schemeClr val="tx1"/>
                </a:solidFill>
                <a:effectLst/>
                <a:latin typeface="+mn-lt"/>
                <a:ea typeface="+mn-ea"/>
                <a:cs typeface="+mn-cs"/>
              </a:rPr>
              <a:t>bbox</a:t>
            </a:r>
            <a:r>
              <a:rPr lang="zh-CN" altLang="en-US" sz="1200" b="0" i="0" kern="1200" dirty="0" smtClean="0">
                <a:solidFill>
                  <a:schemeClr val="tx1"/>
                </a:solidFill>
                <a:effectLst/>
                <a:latin typeface="+mn-lt"/>
                <a:ea typeface="+mn-ea"/>
                <a:cs typeface="+mn-cs"/>
              </a:rPr>
              <a:t>传给</a:t>
            </a:r>
            <a:r>
              <a:rPr lang="en-US" altLang="zh-CN" sz="1200" b="0" i="0" kern="1200" dirty="0" smtClean="0">
                <a:solidFill>
                  <a:schemeClr val="tx1"/>
                </a:solidFill>
                <a:effectLst/>
                <a:latin typeface="+mn-lt"/>
                <a:ea typeface="+mn-ea"/>
                <a:cs typeface="+mn-cs"/>
              </a:rPr>
              <a:t>student network</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grid cell</a:t>
            </a:r>
            <a:r>
              <a:rPr lang="zh-CN" altLang="en-US" sz="1200" b="0" i="0" kern="1200" dirty="0" smtClean="0">
                <a:solidFill>
                  <a:schemeClr val="tx1"/>
                </a:solidFill>
                <a:effectLst/>
                <a:latin typeface="+mn-lt"/>
                <a:ea typeface="+mn-ea"/>
                <a:cs typeface="+mn-cs"/>
              </a:rPr>
              <a:t>做</a:t>
            </a:r>
            <a:r>
              <a:rPr lang="en-US" altLang="zh-CN" sz="1200" b="0" i="0" kern="1200" dirty="0" smtClean="0">
                <a:solidFill>
                  <a:schemeClr val="tx1"/>
                </a:solidFill>
                <a:effectLst/>
                <a:latin typeface="+mn-lt"/>
                <a:ea typeface="+mn-ea"/>
                <a:cs typeface="+mn-cs"/>
              </a:rPr>
              <a:t>FM-NMS</a:t>
            </a:r>
            <a:r>
              <a:rPr lang="zh-CN" altLang="en-US" sz="1200" b="0" i="0" kern="1200" dirty="0" smtClean="0">
                <a:solidFill>
                  <a:schemeClr val="tx1"/>
                </a:solidFill>
                <a:effectLst/>
                <a:latin typeface="+mn-lt"/>
                <a:ea typeface="+mn-ea"/>
                <a:cs typeface="+mn-cs"/>
              </a:rPr>
              <a:t>的示意图如下：</a:t>
            </a:r>
          </a:p>
          <a:p>
            <a:endParaRPr lang="en-US" altLang="zh-CN"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31</a:t>
            </a:fld>
            <a:endParaRPr lang="zh-CN" altLang="en-US"/>
          </a:p>
        </p:txBody>
      </p:sp>
    </p:spTree>
    <p:extLst>
      <p:ext uri="{BB962C8B-B14F-4D97-AF65-F5344CB8AC3E}">
        <p14:creationId xmlns:p14="http://schemas.microsoft.com/office/powerpoint/2010/main" val="2978446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dirty="0" err="1" smtClean="0">
                <a:solidFill>
                  <a:schemeClr val="tx1"/>
                </a:solidFill>
                <a:effectLst/>
                <a:latin typeface="+mn-lt"/>
                <a:ea typeface="+mn-ea"/>
                <a:cs typeface="+mn-cs"/>
                <a:hlinkClick r:id="rId3"/>
              </a:rPr>
              <a:t>SFace</a:t>
            </a:r>
            <a:r>
              <a:rPr lang="en-US" altLang="zh-CN" sz="1200" b="0" i="0" u="none" strike="noStrike" kern="1200" dirty="0" smtClean="0">
                <a:solidFill>
                  <a:schemeClr val="tx1"/>
                </a:solidFill>
                <a:effectLst/>
                <a:latin typeface="+mn-lt"/>
                <a:ea typeface="+mn-ea"/>
                <a:cs typeface="+mn-cs"/>
                <a:hlinkClick r:id="rId3"/>
              </a:rPr>
              <a:t>: An Efficient Network for </a:t>
            </a:r>
            <a:r>
              <a:rPr lang="en-US" altLang="zh-CN" sz="1200" b="1" i="0" u="none" strike="noStrike" kern="1200" dirty="0" smtClean="0">
                <a:solidFill>
                  <a:schemeClr val="tx1"/>
                </a:solidFill>
                <a:effectLst/>
                <a:latin typeface="+mn-lt"/>
                <a:ea typeface="+mn-ea"/>
                <a:cs typeface="+mn-cs"/>
                <a:hlinkClick r:id="rId3"/>
              </a:rPr>
              <a:t>Face Detection </a:t>
            </a:r>
            <a:r>
              <a:rPr lang="en-US" altLang="zh-CN" sz="1200" b="0" i="0" u="none" strike="noStrike" kern="1200" dirty="0" smtClean="0">
                <a:solidFill>
                  <a:schemeClr val="tx1"/>
                </a:solidFill>
                <a:effectLst/>
                <a:latin typeface="+mn-lt"/>
                <a:ea typeface="+mn-ea"/>
                <a:cs typeface="+mn-cs"/>
                <a:hlinkClick r:id="rId3"/>
              </a:rPr>
              <a:t>in Large Scale Variations</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32</a:t>
            </a:fld>
            <a:endParaRPr lang="zh-CN" altLang="en-US"/>
          </a:p>
        </p:txBody>
      </p:sp>
    </p:spTree>
    <p:extLst>
      <p:ext uri="{BB962C8B-B14F-4D97-AF65-F5344CB8AC3E}">
        <p14:creationId xmlns:p14="http://schemas.microsoft.com/office/powerpoint/2010/main" val="604216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smtClean="0">
                <a:solidFill>
                  <a:schemeClr val="tx1"/>
                </a:solidFill>
                <a:effectLst/>
                <a:latin typeface="+mn-lt"/>
                <a:ea typeface="+mn-ea"/>
                <a:cs typeface="+mn-cs"/>
              </a:rPr>
              <a:t>Feature Pyramid Networks for Object Detection</a:t>
            </a:r>
          </a:p>
          <a:p>
            <a:r>
              <a:rPr lang="en-US" altLang="zh-CN" sz="1200" b="0" i="0" u="none" strike="noStrike" kern="1200" dirty="0" smtClean="0">
                <a:solidFill>
                  <a:schemeClr val="tx1"/>
                </a:solidFill>
                <a:effectLst/>
                <a:latin typeface="+mn-lt"/>
                <a:ea typeface="+mn-ea"/>
                <a:cs typeface="+mn-cs"/>
                <a:hlinkClick r:id="rId3"/>
              </a:rPr>
              <a:t>https://github.com/unsky/FPN</a:t>
            </a:r>
            <a:endParaRPr lang="en-US" altLang="zh-CN" sz="1200" b="1" i="0" u="none" strike="noStrike" kern="1200" dirty="0" smtClean="0">
              <a:solidFill>
                <a:schemeClr val="tx1"/>
              </a:solidFill>
              <a:effectLst/>
              <a:latin typeface="+mn-lt"/>
              <a:ea typeface="+mn-ea"/>
              <a:cs typeface="+mn-cs"/>
            </a:endParaRPr>
          </a:p>
          <a:p>
            <a:endParaRPr lang="en-US" altLang="zh-CN" sz="1200" b="1" i="0" u="none" strike="noStrike" kern="1200" dirty="0" err="1"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图中</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部分展示了利用图像特征金字塔的方式做预测的方法，即通过将预测图片变换为不同尺寸的图片输入网络，得到不同尺寸的特征进行预测。这种方法行之有效，可以提升对各个尺寸目标的检测效果。大部分物体尺寸集中在</a:t>
            </a:r>
            <a:r>
              <a:rPr lang="en-US" altLang="zh-CN" sz="1200" b="0" i="0" kern="1200" dirty="0" smtClean="0">
                <a:solidFill>
                  <a:schemeClr val="tx1"/>
                </a:solidFill>
                <a:effectLst/>
                <a:latin typeface="+mn-lt"/>
                <a:ea typeface="+mn-ea"/>
                <a:cs typeface="+mn-cs"/>
              </a:rPr>
              <a:t>40-140</a:t>
            </a:r>
            <a:r>
              <a:rPr lang="zh-CN" altLang="en-US" sz="1200" b="0" i="0" kern="1200" dirty="0" smtClean="0">
                <a:solidFill>
                  <a:schemeClr val="tx1"/>
                </a:solidFill>
                <a:effectLst/>
                <a:latin typeface="+mn-lt"/>
                <a:ea typeface="+mn-ea"/>
                <a:cs typeface="+mn-cs"/>
              </a:rPr>
              <a:t>像素之间。当我们采用</a:t>
            </a:r>
            <a:r>
              <a:rPr lang="en-US" altLang="zh-CN" sz="1200" b="0" i="0" kern="1200" dirty="0" err="1" smtClean="0">
                <a:solidFill>
                  <a:schemeClr val="tx1"/>
                </a:solidFill>
                <a:effectLst/>
                <a:latin typeface="+mn-lt"/>
                <a:ea typeface="+mn-ea"/>
                <a:cs typeface="+mn-cs"/>
              </a:rPr>
              <a:t>imageNet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a:t>
            </a:r>
            <a:r>
              <a:rPr lang="en-US" altLang="zh-CN" sz="1200" b="0" i="0" kern="1200" dirty="0" err="1" smtClean="0">
                <a:solidFill>
                  <a:schemeClr val="tx1"/>
                </a:solidFill>
                <a:effectLst/>
                <a:latin typeface="+mn-lt"/>
                <a:ea typeface="+mn-ea"/>
                <a:cs typeface="+mn-cs"/>
              </a:rPr>
              <a:t>pretrain</a:t>
            </a:r>
            <a:r>
              <a:rPr lang="zh-CN" altLang="en-US" sz="1200" b="0" i="0" kern="1200" dirty="0" smtClean="0">
                <a:solidFill>
                  <a:schemeClr val="tx1"/>
                </a:solidFill>
                <a:effectLst/>
                <a:latin typeface="+mn-lt"/>
                <a:ea typeface="+mn-ea"/>
                <a:cs typeface="+mn-cs"/>
              </a:rPr>
              <a:t>参数初始化我们的基础网络时，网络实际上对</a:t>
            </a:r>
            <a:r>
              <a:rPr lang="en-US" altLang="zh-CN" sz="1200" b="0" i="0" kern="1200" dirty="0" smtClean="0">
                <a:solidFill>
                  <a:schemeClr val="tx1"/>
                </a:solidFill>
                <a:effectLst/>
                <a:latin typeface="+mn-lt"/>
                <a:ea typeface="+mn-ea"/>
                <a:cs typeface="+mn-cs"/>
              </a:rPr>
              <a:t>40-140</a:t>
            </a:r>
            <a:r>
              <a:rPr lang="zh-CN" altLang="en-US" sz="1200" b="0" i="0" kern="1200" dirty="0" smtClean="0">
                <a:solidFill>
                  <a:schemeClr val="tx1"/>
                </a:solidFill>
                <a:effectLst/>
                <a:latin typeface="+mn-lt"/>
                <a:ea typeface="+mn-ea"/>
                <a:cs typeface="+mn-cs"/>
              </a:rPr>
              <a:t>像素间的物体是较为敏感的。所以当物体目标过大过小的时候效果都会打折扣。而图像多尺度金字塔预测的方法也解决了这一问题。这个方法虽然行之有效但是缺点是效率低下。</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图中</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部分展示的方法为利用单一尺度图片的最高层信息进行预测的方法，是平时最广泛被使用的一种方法，简单高效。但是缺点是由于尺度单一，应对多尺度的目标效果受限。</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图中</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部分展示了利用特征金字塔来做预测的方法。即采用不同尺寸不同深度的特征层分别进行预测，每层的感受野和特征信息的丰富程度都不一样，对不同尺寸的目标响应也有所区别。其中高层特征更适合用于检测大目标，而低层特征细节信息更加丰富，感受野也偏小，更适合用于检测小目标。我们经常使用的</a:t>
            </a:r>
            <a:r>
              <a:rPr lang="en-US" altLang="zh-CN" sz="1200" b="0" i="0" kern="1200" dirty="0" smtClean="0">
                <a:solidFill>
                  <a:schemeClr val="tx1"/>
                </a:solidFill>
                <a:effectLst/>
                <a:latin typeface="+mn-lt"/>
                <a:ea typeface="+mn-ea"/>
                <a:cs typeface="+mn-cs"/>
              </a:rPr>
              <a:t>SSD</a:t>
            </a:r>
            <a:r>
              <a:rPr lang="zh-CN" altLang="en-US" sz="1200" b="0" i="0" kern="1200" dirty="0" smtClean="0">
                <a:solidFill>
                  <a:schemeClr val="tx1"/>
                </a:solidFill>
                <a:effectLst/>
                <a:latin typeface="+mn-lt"/>
                <a:ea typeface="+mn-ea"/>
                <a:cs typeface="+mn-cs"/>
              </a:rPr>
              <a:t>检测算法即使用了这种思路。该方法的缺点是低层的特征信息因为层数较浅，语义信息不太丰富，所以小目标的检测效果仍然不尽如人意。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图中</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部分即为</a:t>
            </a:r>
            <a:r>
              <a:rPr lang="en-US" altLang="zh-CN" sz="1200" b="0" i="0" kern="1200" dirty="0" smtClean="0">
                <a:solidFill>
                  <a:schemeClr val="tx1"/>
                </a:solidFill>
                <a:effectLst/>
                <a:latin typeface="+mn-lt"/>
                <a:ea typeface="+mn-ea"/>
                <a:cs typeface="+mn-cs"/>
              </a:rPr>
              <a:t>FPN</a:t>
            </a:r>
            <a:r>
              <a:rPr lang="zh-CN" altLang="en-US" sz="1200" b="0" i="0" kern="1200" dirty="0" smtClean="0">
                <a:solidFill>
                  <a:schemeClr val="tx1"/>
                </a:solidFill>
                <a:effectLst/>
                <a:latin typeface="+mn-lt"/>
                <a:ea typeface="+mn-ea"/>
                <a:cs typeface="+mn-cs"/>
              </a:rPr>
              <a:t>的解决方案，利用</a:t>
            </a:r>
            <a:r>
              <a:rPr lang="en-US" altLang="zh-CN" sz="1200" b="0" i="0" kern="1200" dirty="0" smtClean="0">
                <a:solidFill>
                  <a:schemeClr val="tx1"/>
                </a:solidFill>
                <a:effectLst/>
                <a:latin typeface="+mn-lt"/>
                <a:ea typeface="+mn-ea"/>
                <a:cs typeface="+mn-cs"/>
              </a:rPr>
              <a:t>Top-Down</a:t>
            </a:r>
            <a:r>
              <a:rPr lang="zh-CN" altLang="en-US" sz="1200" b="0" i="0" kern="1200" dirty="0" smtClean="0">
                <a:solidFill>
                  <a:schemeClr val="tx1"/>
                </a:solidFill>
                <a:effectLst/>
                <a:latin typeface="+mn-lt"/>
                <a:ea typeface="+mn-ea"/>
                <a:cs typeface="+mn-cs"/>
              </a:rPr>
              <a:t>结构，融合了高层和底层的特征信息，使得底层的语义信息仍然很丰富的同时保持较大的分辨率，提升小物体的检测效果。</a:t>
            </a:r>
            <a:endParaRPr lang="en-US" altLang="zh-CN" sz="1200" b="1" i="0" u="none" strike="noStrike" kern="1200" dirty="0" err="1"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33</a:t>
            </a:fld>
            <a:endParaRPr lang="zh-CN" altLang="en-US"/>
          </a:p>
        </p:txBody>
      </p:sp>
    </p:spTree>
    <p:extLst>
      <p:ext uri="{BB962C8B-B14F-4D97-AF65-F5344CB8AC3E}">
        <p14:creationId xmlns:p14="http://schemas.microsoft.com/office/powerpoint/2010/main" val="607706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SSD:  Single shot </a:t>
            </a:r>
            <a:r>
              <a:rPr lang="en-US" altLang="zh-CN" sz="1200" kern="1200" dirty="0" err="1" smtClean="0">
                <a:solidFill>
                  <a:schemeClr val="tx1"/>
                </a:solidFill>
                <a:latin typeface="+mn-lt"/>
                <a:ea typeface="+mn-ea"/>
                <a:cs typeface="+mn-cs"/>
              </a:rPr>
              <a:t>multibox</a:t>
            </a:r>
            <a:r>
              <a:rPr lang="en-US" altLang="zh-CN" sz="1200" kern="1200" dirty="0" smtClean="0">
                <a:solidFill>
                  <a:schemeClr val="tx1"/>
                </a:solidFill>
                <a:latin typeface="+mn-lt"/>
                <a:ea typeface="+mn-ea"/>
                <a:cs typeface="+mn-cs"/>
              </a:rPr>
              <a:t> detector</a:t>
            </a:r>
          </a:p>
          <a:p>
            <a:r>
              <a:rPr lang="zh-CN" altLang="en-US" sz="1200" kern="1200" dirty="0" smtClean="0">
                <a:solidFill>
                  <a:schemeClr val="tx1"/>
                </a:solidFill>
                <a:latin typeface="+mn-lt"/>
                <a:ea typeface="+mn-ea"/>
                <a:cs typeface="+mn-cs"/>
              </a:rPr>
              <a:t>关键点</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：网络结构                                                                                                                该论文采用 </a:t>
            </a:r>
            <a:r>
              <a:rPr lang="en-US" altLang="zh-CN" sz="1200" kern="1200" dirty="0" smtClean="0">
                <a:solidFill>
                  <a:schemeClr val="tx1"/>
                </a:solidFill>
                <a:latin typeface="+mn-lt"/>
                <a:ea typeface="+mn-ea"/>
                <a:cs typeface="+mn-cs"/>
              </a:rPr>
              <a:t>VGG16 </a:t>
            </a:r>
            <a:r>
              <a:rPr lang="zh-CN" altLang="en-US" sz="1200" kern="1200" dirty="0" smtClean="0">
                <a:solidFill>
                  <a:schemeClr val="tx1"/>
                </a:solidFill>
                <a:latin typeface="+mn-lt"/>
                <a:ea typeface="+mn-ea"/>
                <a:cs typeface="+mn-cs"/>
              </a:rPr>
              <a:t>的基础网络结构，使用前面的前 </a:t>
            </a:r>
            <a:r>
              <a:rPr lang="en-US" altLang="zh-CN" sz="1200" kern="1200" dirty="0" smtClean="0">
                <a:solidFill>
                  <a:schemeClr val="tx1"/>
                </a:solidFill>
                <a:latin typeface="+mn-lt"/>
                <a:ea typeface="+mn-ea"/>
                <a:cs typeface="+mn-cs"/>
              </a:rPr>
              <a:t>5 </a:t>
            </a:r>
            <a:r>
              <a:rPr lang="zh-CN" altLang="en-US" sz="1200" kern="1200" dirty="0" smtClean="0">
                <a:solidFill>
                  <a:schemeClr val="tx1"/>
                </a:solidFill>
                <a:latin typeface="+mn-lt"/>
                <a:ea typeface="+mn-ea"/>
                <a:cs typeface="+mn-cs"/>
              </a:rPr>
              <a:t>层，然后利用 </a:t>
            </a:r>
            <a:r>
              <a:rPr lang="en-US" altLang="zh-CN" sz="1200" kern="1200" dirty="0" err="1" smtClean="0">
                <a:solidFill>
                  <a:schemeClr val="tx1"/>
                </a:solidFill>
                <a:latin typeface="+mn-lt"/>
                <a:ea typeface="+mn-ea"/>
                <a:cs typeface="+mn-cs"/>
              </a:rPr>
              <a:t>astrous</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算法将 </a:t>
            </a:r>
            <a:r>
              <a:rPr lang="en-US" altLang="zh-CN" sz="1200" kern="1200" dirty="0" smtClean="0">
                <a:solidFill>
                  <a:schemeClr val="tx1"/>
                </a:solidFill>
                <a:latin typeface="+mn-lt"/>
                <a:ea typeface="+mn-ea"/>
                <a:cs typeface="+mn-cs"/>
              </a:rPr>
              <a:t>fc6 </a:t>
            </a:r>
            <a:r>
              <a:rPr lang="zh-CN" altLang="en-US" sz="1200" kern="1200" dirty="0" smtClean="0">
                <a:solidFill>
                  <a:schemeClr val="tx1"/>
                </a:solidFill>
                <a:latin typeface="+mn-lt"/>
                <a:ea typeface="+mn-ea"/>
                <a:cs typeface="+mn-cs"/>
              </a:rPr>
              <a:t>和 </a:t>
            </a:r>
            <a:r>
              <a:rPr lang="en-US" altLang="zh-CN" sz="1200" kern="1200" dirty="0" smtClean="0">
                <a:solidFill>
                  <a:schemeClr val="tx1"/>
                </a:solidFill>
                <a:latin typeface="+mn-lt"/>
                <a:ea typeface="+mn-ea"/>
                <a:cs typeface="+mn-cs"/>
              </a:rPr>
              <a:t>fc7 </a:t>
            </a:r>
            <a:r>
              <a:rPr lang="zh-CN" altLang="en-US" sz="1200" kern="1200" dirty="0" smtClean="0">
                <a:solidFill>
                  <a:schemeClr val="tx1"/>
                </a:solidFill>
                <a:latin typeface="+mn-lt"/>
                <a:ea typeface="+mn-ea"/>
                <a:cs typeface="+mn-cs"/>
              </a:rPr>
              <a:t>层转化成两个卷积层。再格外增加了 </a:t>
            </a:r>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个卷积层，和一个 </a:t>
            </a:r>
            <a:r>
              <a:rPr lang="en-US" altLang="zh-CN" sz="1200" kern="1200" dirty="0" smtClean="0">
                <a:solidFill>
                  <a:schemeClr val="tx1"/>
                </a:solidFill>
                <a:latin typeface="+mn-lt"/>
                <a:ea typeface="+mn-ea"/>
                <a:cs typeface="+mn-cs"/>
              </a:rPr>
              <a:t>average pool</a:t>
            </a:r>
            <a:r>
              <a:rPr lang="zh-CN" altLang="en-US" sz="1200" kern="1200" dirty="0" smtClean="0">
                <a:solidFill>
                  <a:schemeClr val="tx1"/>
                </a:solidFill>
                <a:latin typeface="+mn-lt"/>
                <a:ea typeface="+mn-ea"/>
                <a:cs typeface="+mn-cs"/>
              </a:rPr>
              <a:t>层。不同层次的 </a:t>
            </a:r>
            <a:r>
              <a:rPr lang="en-US" altLang="zh-CN" sz="1200" kern="1200" dirty="0" smtClean="0">
                <a:solidFill>
                  <a:schemeClr val="tx1"/>
                </a:solidFill>
                <a:latin typeface="+mn-lt"/>
                <a:ea typeface="+mn-ea"/>
                <a:cs typeface="+mn-cs"/>
              </a:rPr>
              <a:t>feature map </a:t>
            </a:r>
            <a:r>
              <a:rPr lang="zh-CN" altLang="en-US" sz="1200" kern="1200" dirty="0" smtClean="0">
                <a:solidFill>
                  <a:schemeClr val="tx1"/>
                </a:solidFill>
                <a:latin typeface="+mn-lt"/>
                <a:ea typeface="+mn-ea"/>
                <a:cs typeface="+mn-cs"/>
              </a:rPr>
              <a:t>分别用于 </a:t>
            </a:r>
            <a:r>
              <a:rPr lang="en-US" altLang="zh-CN" sz="1200" kern="1200" dirty="0" smtClean="0">
                <a:solidFill>
                  <a:schemeClr val="tx1"/>
                </a:solidFill>
                <a:latin typeface="+mn-lt"/>
                <a:ea typeface="+mn-ea"/>
                <a:cs typeface="+mn-cs"/>
              </a:rPr>
              <a:t>default box </a:t>
            </a:r>
            <a:r>
              <a:rPr lang="zh-CN" altLang="en-US" sz="1200" kern="1200" dirty="0" smtClean="0">
                <a:solidFill>
                  <a:schemeClr val="tx1"/>
                </a:solidFill>
                <a:latin typeface="+mn-lt"/>
                <a:ea typeface="+mn-ea"/>
                <a:cs typeface="+mn-cs"/>
              </a:rPr>
              <a:t>的偏移以及不同类别得分的预测（惯用思路：使用通用的结构</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如前 </a:t>
            </a:r>
            <a:r>
              <a:rPr lang="en-US" altLang="zh-CN" sz="1200" kern="1200" dirty="0" smtClean="0">
                <a:solidFill>
                  <a:schemeClr val="tx1"/>
                </a:solidFill>
                <a:latin typeface="+mn-lt"/>
                <a:ea typeface="+mn-ea"/>
                <a:cs typeface="+mn-cs"/>
              </a:rPr>
              <a:t>5</a:t>
            </a:r>
            <a:r>
              <a:rPr lang="zh-CN" altLang="en-US"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conv </a:t>
            </a:r>
            <a:r>
              <a:rPr lang="zh-CN" altLang="en-US" sz="1200" kern="1200" dirty="0" smtClean="0">
                <a:solidFill>
                  <a:schemeClr val="tx1"/>
                </a:solidFill>
                <a:latin typeface="+mn-lt"/>
                <a:ea typeface="+mn-ea"/>
                <a:cs typeface="+mn-cs"/>
              </a:rPr>
              <a:t>等</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作为基础网络，然后在这个基础上增加其他的层），最后通过 </a:t>
            </a:r>
            <a:r>
              <a:rPr lang="en-US" altLang="zh-CN" sz="1200" kern="1200" dirty="0" err="1" smtClean="0">
                <a:solidFill>
                  <a:schemeClr val="tx1"/>
                </a:solidFill>
                <a:latin typeface="+mn-lt"/>
                <a:ea typeface="+mn-ea"/>
                <a:cs typeface="+mn-cs"/>
              </a:rPr>
              <a:t>nms</a:t>
            </a:r>
            <a:r>
              <a:rPr lang="zh-CN" altLang="en-US" sz="1200" kern="1200" dirty="0" smtClean="0">
                <a:solidFill>
                  <a:schemeClr val="tx1"/>
                </a:solidFill>
                <a:latin typeface="+mn-lt"/>
                <a:ea typeface="+mn-ea"/>
                <a:cs typeface="+mn-cs"/>
              </a:rPr>
              <a:t>得到最终的检测结果。</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en-US" altLang="zh-CN" dirty="0" smtClean="0"/>
              <a:t>https://www.imooc.com/article/69603</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34</a:t>
            </a:fld>
            <a:endParaRPr lang="zh-CN" altLang="en-US"/>
          </a:p>
        </p:txBody>
      </p:sp>
    </p:spTree>
    <p:extLst>
      <p:ext uri="{BB962C8B-B14F-4D97-AF65-F5344CB8AC3E}">
        <p14:creationId xmlns:p14="http://schemas.microsoft.com/office/powerpoint/2010/main" val="1176772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关键点</a:t>
            </a:r>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：多尺度</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得到 </a:t>
            </a:r>
            <a:r>
              <a:rPr lang="en-US" altLang="zh-CN" sz="1200" kern="1200" dirty="0" smtClean="0">
                <a:solidFill>
                  <a:schemeClr val="tx1"/>
                </a:solidFill>
                <a:latin typeface="+mn-lt"/>
                <a:ea typeface="+mn-ea"/>
                <a:cs typeface="+mn-cs"/>
              </a:rPr>
              <a:t>default </a:t>
            </a:r>
            <a:r>
              <a:rPr lang="en-US" altLang="zh-CN" sz="1200" kern="1200" dirty="0" err="1" smtClean="0">
                <a:solidFill>
                  <a:schemeClr val="tx1"/>
                </a:solidFill>
                <a:latin typeface="+mn-lt"/>
                <a:ea typeface="+mn-ea"/>
                <a:cs typeface="+mn-cs"/>
              </a:rPr>
              <a:t>boxs</a:t>
            </a:r>
            <a:r>
              <a:rPr lang="zh-CN" altLang="en-US" sz="1200" kern="1200" dirty="0" smtClean="0">
                <a:solidFill>
                  <a:schemeClr val="tx1"/>
                </a:solidFill>
                <a:latin typeface="+mn-lt"/>
                <a:ea typeface="+mn-ea"/>
                <a:cs typeface="+mn-cs"/>
              </a:rPr>
              <a:t>及其 </a:t>
            </a:r>
            <a:r>
              <a:rPr lang="en-US" altLang="zh-CN"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个位置偏移和</a:t>
            </a:r>
            <a:r>
              <a:rPr lang="en-US" altLang="zh-CN" sz="1200" kern="1200" dirty="0" smtClean="0">
                <a:solidFill>
                  <a:schemeClr val="tx1"/>
                </a:solidFill>
                <a:latin typeface="+mn-lt"/>
                <a:ea typeface="+mn-ea"/>
                <a:cs typeface="+mn-cs"/>
              </a:rPr>
              <a:t>21</a:t>
            </a:r>
            <a:r>
              <a:rPr lang="zh-CN" altLang="en-US" sz="1200" kern="1200" dirty="0" smtClean="0">
                <a:solidFill>
                  <a:schemeClr val="tx1"/>
                </a:solidFill>
                <a:latin typeface="+mn-lt"/>
                <a:ea typeface="+mn-ea"/>
                <a:cs typeface="+mn-cs"/>
              </a:rPr>
              <a:t>个类别置信度</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这些增加的卷积层的 </a:t>
            </a:r>
            <a:r>
              <a:rPr lang="en-US" altLang="zh-CN" sz="1200" kern="1200" dirty="0" smtClean="0">
                <a:solidFill>
                  <a:schemeClr val="tx1"/>
                </a:solidFill>
                <a:latin typeface="+mn-lt"/>
                <a:ea typeface="+mn-ea"/>
                <a:cs typeface="+mn-cs"/>
              </a:rPr>
              <a:t>feature map </a:t>
            </a:r>
            <a:r>
              <a:rPr lang="zh-CN" altLang="en-US" sz="1200" kern="1200" dirty="0" smtClean="0">
                <a:solidFill>
                  <a:schemeClr val="tx1"/>
                </a:solidFill>
                <a:latin typeface="+mn-lt"/>
                <a:ea typeface="+mn-ea"/>
                <a:cs typeface="+mn-cs"/>
              </a:rPr>
              <a:t>的大小变化比较大，允许能够检测出不同尺度下的物体： 在低层的</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感受野比较小，高层的感受野比较大，在不同的</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进行卷积，可以达到多尺度的目的。观察</a:t>
            </a:r>
            <a:r>
              <a:rPr lang="en-US" altLang="zh-CN" sz="1200" kern="1200" dirty="0" smtClean="0">
                <a:solidFill>
                  <a:schemeClr val="tx1"/>
                </a:solidFill>
                <a:latin typeface="+mn-lt"/>
                <a:ea typeface="+mn-ea"/>
                <a:cs typeface="+mn-cs"/>
              </a:rPr>
              <a:t>YOLO</a:t>
            </a:r>
            <a:r>
              <a:rPr lang="zh-CN" altLang="en-US" sz="1200" kern="1200" dirty="0" smtClean="0">
                <a:solidFill>
                  <a:schemeClr val="tx1"/>
                </a:solidFill>
                <a:latin typeface="+mn-lt"/>
                <a:ea typeface="+mn-ea"/>
                <a:cs typeface="+mn-cs"/>
              </a:rPr>
              <a:t>，后面存在两个全连接层，全连接层以后，每一个输出都会观察到整幅图像，并不是很合理。但是</a:t>
            </a:r>
            <a:r>
              <a:rPr lang="en-US" altLang="zh-CN" sz="1200" kern="1200" dirty="0" smtClean="0">
                <a:solidFill>
                  <a:schemeClr val="tx1"/>
                </a:solidFill>
                <a:latin typeface="+mn-lt"/>
                <a:ea typeface="+mn-ea"/>
                <a:cs typeface="+mn-cs"/>
              </a:rPr>
              <a:t>SSD</a:t>
            </a:r>
            <a:r>
              <a:rPr lang="zh-CN" altLang="en-US" sz="1200" kern="1200" dirty="0" smtClean="0">
                <a:solidFill>
                  <a:schemeClr val="tx1"/>
                </a:solidFill>
                <a:latin typeface="+mn-lt"/>
                <a:ea typeface="+mn-ea"/>
                <a:cs typeface="+mn-cs"/>
              </a:rPr>
              <a:t>去掉了全连接层，每一个输出只会感受到目标周围的信息，包括上下文。这样来做就增加了合理性。并且不同的</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预测不同宽高比的图像，这样比</a:t>
            </a:r>
            <a:r>
              <a:rPr lang="en-US" altLang="zh-CN" sz="1200" kern="1200" dirty="0" smtClean="0">
                <a:solidFill>
                  <a:schemeClr val="tx1"/>
                </a:solidFill>
                <a:latin typeface="+mn-lt"/>
                <a:ea typeface="+mn-ea"/>
                <a:cs typeface="+mn-cs"/>
              </a:rPr>
              <a:t>YOLO</a:t>
            </a:r>
            <a:r>
              <a:rPr lang="zh-CN" altLang="en-US" sz="1200" kern="1200" dirty="0" smtClean="0">
                <a:solidFill>
                  <a:schemeClr val="tx1"/>
                </a:solidFill>
                <a:latin typeface="+mn-lt"/>
                <a:ea typeface="+mn-ea"/>
                <a:cs typeface="+mn-cs"/>
              </a:rPr>
              <a:t>增加了预测更多的比例的</a:t>
            </a:r>
            <a:r>
              <a:rPr lang="en-US" altLang="zh-CN" sz="1200" kern="1200" dirty="0" smtClean="0">
                <a:solidFill>
                  <a:schemeClr val="tx1"/>
                </a:solidFill>
                <a:latin typeface="+mn-lt"/>
                <a:ea typeface="+mn-ea"/>
                <a:cs typeface="+mn-cs"/>
              </a:rPr>
              <a:t>box</a:t>
            </a:r>
            <a:r>
              <a:rPr lang="zh-CN" altLang="en-US" sz="1200" kern="1200" dirty="0" smtClean="0">
                <a:solidFill>
                  <a:schemeClr val="tx1"/>
                </a:solidFill>
                <a:latin typeface="+mn-lt"/>
                <a:ea typeface="+mn-ea"/>
                <a:cs typeface="+mn-cs"/>
              </a:rPr>
              <a:t>。（下图横向的流程）</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 </a:t>
            </a:r>
            <a:r>
              <a:rPr lang="en-US" altLang="zh-CN" sz="1200" kern="1200" dirty="0" smtClean="0">
                <a:solidFill>
                  <a:schemeClr val="tx1"/>
                </a:solidFill>
                <a:latin typeface="+mn-lt"/>
                <a:ea typeface="+mn-ea"/>
                <a:cs typeface="+mn-cs"/>
              </a:rPr>
              <a:t>hard negative mining </a:t>
            </a:r>
            <a:r>
              <a:rPr lang="zh-CN" altLang="en-US" sz="1200" kern="1200" dirty="0" smtClean="0">
                <a:solidFill>
                  <a:schemeClr val="tx1"/>
                </a:solidFill>
                <a:latin typeface="+mn-lt"/>
                <a:ea typeface="+mn-ea"/>
                <a:cs typeface="+mn-cs"/>
              </a:rPr>
              <a:t>中，只有那些有最高训练损失（</a:t>
            </a:r>
            <a:r>
              <a:rPr lang="en-US" altLang="zh-CN" sz="1200" kern="1200" dirty="0" smtClean="0">
                <a:solidFill>
                  <a:schemeClr val="tx1"/>
                </a:solidFill>
                <a:latin typeface="+mn-lt"/>
                <a:ea typeface="+mn-ea"/>
                <a:cs typeface="+mn-cs"/>
              </a:rPr>
              <a:t>training loss</a:t>
            </a:r>
            <a:r>
              <a:rPr lang="zh-CN" altLang="en-US" sz="1200" kern="1200" dirty="0" smtClean="0">
                <a:solidFill>
                  <a:schemeClr val="tx1"/>
                </a:solidFill>
                <a:latin typeface="+mn-lt"/>
                <a:ea typeface="+mn-ea"/>
                <a:cs typeface="+mn-cs"/>
              </a:rPr>
              <a:t>）的负面样本（</a:t>
            </a:r>
            <a:r>
              <a:rPr lang="en-US" altLang="zh-CN" sz="1200" kern="1200" dirty="0" smtClean="0">
                <a:solidFill>
                  <a:schemeClr val="tx1"/>
                </a:solidFill>
                <a:latin typeface="+mn-lt"/>
                <a:ea typeface="+mn-ea"/>
                <a:cs typeface="+mn-cs"/>
              </a:rPr>
              <a:t>negative example</a:t>
            </a:r>
            <a:r>
              <a:rPr lang="zh-CN" altLang="en-US" sz="1200" kern="1200" dirty="0" smtClean="0">
                <a:solidFill>
                  <a:schemeClr val="tx1"/>
                </a:solidFill>
                <a:latin typeface="+mn-lt"/>
                <a:ea typeface="+mn-ea"/>
                <a:cs typeface="+mn-cs"/>
              </a:rPr>
              <a:t>）子集才会在每次训练迭代中被使用。</a:t>
            </a:r>
            <a:r>
              <a:rPr lang="en-US" altLang="zh-CN" sz="1200" kern="1200" dirty="0" smtClean="0">
                <a:solidFill>
                  <a:schemeClr val="tx1"/>
                </a:solidFill>
                <a:latin typeface="+mn-lt"/>
                <a:ea typeface="+mn-ea"/>
                <a:cs typeface="+mn-cs"/>
              </a:rPr>
              <a:t>SSD </a:t>
            </a:r>
            <a:r>
              <a:rPr lang="zh-CN" altLang="en-US" sz="1200" kern="1200" dirty="0" smtClean="0">
                <a:solidFill>
                  <a:schemeClr val="tx1"/>
                </a:solidFill>
                <a:latin typeface="+mn-lt"/>
                <a:ea typeface="+mn-ea"/>
                <a:cs typeface="+mn-cs"/>
              </a:rPr>
              <a:t>的「正负」比一直保持在 </a:t>
            </a:r>
            <a:r>
              <a:rPr lang="en-US" altLang="zh-CN" sz="1200" kern="1200" dirty="0" smtClean="0">
                <a:solidFill>
                  <a:schemeClr val="tx1"/>
                </a:solidFill>
                <a:latin typeface="+mn-lt"/>
                <a:ea typeface="+mn-ea"/>
                <a:cs typeface="+mn-cs"/>
              </a:rPr>
              <a:t>1:3</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en-US" altLang="zh-CN" dirty="0" smtClean="0"/>
              <a:t>http://www.cs.unc.edu/~wliu/papers/ssd_eccv2016_slide.pdf</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35</a:t>
            </a:fld>
            <a:endParaRPr lang="zh-CN" altLang="en-US"/>
          </a:p>
        </p:txBody>
      </p:sp>
    </p:spTree>
    <p:extLst>
      <p:ext uri="{BB962C8B-B14F-4D97-AF65-F5344CB8AC3E}">
        <p14:creationId xmlns:p14="http://schemas.microsoft.com/office/powerpoint/2010/main" val="3394932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Focal Loss for Dense Object Detection</a:t>
            </a:r>
          </a:p>
          <a:p>
            <a:r>
              <a:rPr lang="zh-CN" altLang="en-US" sz="1200" b="0" i="0" kern="1200" dirty="0" smtClean="0">
                <a:solidFill>
                  <a:schemeClr val="tx1"/>
                </a:solidFill>
                <a:effectLst/>
                <a:latin typeface="+mn-lt"/>
                <a:ea typeface="+mn-ea"/>
                <a:cs typeface="+mn-cs"/>
              </a:rPr>
              <a:t>作者认为</a:t>
            </a:r>
            <a:r>
              <a:rPr lang="en-US" altLang="zh-CN" sz="1200" b="0" i="0" kern="1200" dirty="0" smtClean="0">
                <a:solidFill>
                  <a:schemeClr val="tx1"/>
                </a:solidFill>
                <a:effectLst/>
                <a:latin typeface="+mn-lt"/>
                <a:ea typeface="+mn-ea"/>
                <a:cs typeface="+mn-cs"/>
              </a:rPr>
              <a:t>one-stage detector</a:t>
            </a:r>
            <a:r>
              <a:rPr lang="zh-CN" altLang="en-US" sz="1200" b="0" i="0" kern="1200" dirty="0" smtClean="0">
                <a:solidFill>
                  <a:schemeClr val="tx1"/>
                </a:solidFill>
                <a:effectLst/>
                <a:latin typeface="+mn-lt"/>
                <a:ea typeface="+mn-ea"/>
                <a:cs typeface="+mn-cs"/>
              </a:rPr>
              <a:t>的准确率不如</a:t>
            </a:r>
            <a:r>
              <a:rPr lang="en-US" altLang="zh-CN" sz="1200" b="0" i="0" kern="1200" dirty="0" smtClean="0">
                <a:solidFill>
                  <a:schemeClr val="tx1"/>
                </a:solidFill>
                <a:effectLst/>
                <a:latin typeface="+mn-lt"/>
                <a:ea typeface="+mn-ea"/>
                <a:cs typeface="+mn-cs"/>
              </a:rPr>
              <a:t>two-stage detector</a:t>
            </a:r>
            <a:r>
              <a:rPr lang="zh-CN" altLang="en-US" sz="1200" b="0" i="0" kern="1200" dirty="0" smtClean="0">
                <a:solidFill>
                  <a:schemeClr val="tx1"/>
                </a:solidFill>
                <a:effectLst/>
                <a:latin typeface="+mn-lt"/>
                <a:ea typeface="+mn-ea"/>
                <a:cs typeface="+mn-cs"/>
              </a:rPr>
              <a:t>的原因是：</a:t>
            </a:r>
            <a:r>
              <a:rPr lang="zh-CN" altLang="en-US" sz="1200" b="1" i="0" kern="1200" dirty="0" smtClean="0">
                <a:solidFill>
                  <a:schemeClr val="tx1"/>
                </a:solidFill>
                <a:effectLst/>
                <a:latin typeface="+mn-lt"/>
                <a:ea typeface="+mn-ea"/>
                <a:cs typeface="+mn-cs"/>
              </a:rPr>
              <a:t>样本的类别不均衡导致的。</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object detection</a:t>
            </a:r>
            <a:r>
              <a:rPr lang="zh-CN" altLang="en-US" sz="1200" b="0" i="0" kern="1200" dirty="0" smtClean="0">
                <a:solidFill>
                  <a:schemeClr val="tx1"/>
                </a:solidFill>
                <a:effectLst/>
                <a:latin typeface="+mn-lt"/>
                <a:ea typeface="+mn-ea"/>
                <a:cs typeface="+mn-cs"/>
              </a:rPr>
              <a:t>领域，一张图像可能生成成千上万的</a:t>
            </a:r>
            <a:r>
              <a:rPr lang="en-US" altLang="zh-CN" sz="1200" b="0" i="0" kern="1200" dirty="0" smtClean="0">
                <a:solidFill>
                  <a:schemeClr val="tx1"/>
                </a:solidFill>
                <a:effectLst/>
                <a:latin typeface="+mn-lt"/>
                <a:ea typeface="+mn-ea"/>
                <a:cs typeface="+mn-cs"/>
              </a:rPr>
              <a:t>candidate locations</a:t>
            </a:r>
            <a:r>
              <a:rPr lang="zh-CN" altLang="en-US" sz="1200" b="0" i="0" kern="1200" dirty="0" smtClean="0">
                <a:solidFill>
                  <a:schemeClr val="tx1"/>
                </a:solidFill>
                <a:effectLst/>
                <a:latin typeface="+mn-lt"/>
                <a:ea typeface="+mn-ea"/>
                <a:cs typeface="+mn-cs"/>
              </a:rPr>
              <a:t>，但是其中只有很少一部分是包含</a:t>
            </a:r>
            <a:r>
              <a:rPr lang="en-US" altLang="zh-CN" sz="1200" b="0" i="0" kern="1200" dirty="0" smtClean="0">
                <a:solidFill>
                  <a:schemeClr val="tx1"/>
                </a:solidFill>
                <a:effectLst/>
                <a:latin typeface="+mn-lt"/>
                <a:ea typeface="+mn-ea"/>
                <a:cs typeface="+mn-cs"/>
              </a:rPr>
              <a:t>object</a:t>
            </a:r>
            <a:r>
              <a:rPr lang="zh-CN" altLang="en-US" sz="1200" b="0" i="0" kern="1200" dirty="0" smtClean="0">
                <a:solidFill>
                  <a:schemeClr val="tx1"/>
                </a:solidFill>
                <a:effectLst/>
                <a:latin typeface="+mn-lt"/>
                <a:ea typeface="+mn-ea"/>
                <a:cs typeface="+mn-cs"/>
              </a:rPr>
              <a:t>的，这就带来了类别不均衡。</a:t>
            </a:r>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针对类别不均衡问题，作者提出一种新的损失函数：</a:t>
            </a:r>
            <a:r>
              <a:rPr lang="en-US" altLang="zh-CN" sz="1200" b="1" i="0" kern="1200" dirty="0" smtClean="0">
                <a:solidFill>
                  <a:schemeClr val="tx1"/>
                </a:solidFill>
                <a:effectLst/>
                <a:latin typeface="+mn-lt"/>
                <a:ea typeface="+mn-ea"/>
                <a:cs typeface="+mn-cs"/>
              </a:rPr>
              <a:t>focal loss</a:t>
            </a:r>
            <a:r>
              <a:rPr lang="zh-CN" altLang="en-US" sz="1200" b="1" i="0" kern="1200" dirty="0" smtClean="0">
                <a:solidFill>
                  <a:schemeClr val="tx1"/>
                </a:solidFill>
                <a:effectLst/>
                <a:latin typeface="+mn-lt"/>
                <a:ea typeface="+mn-ea"/>
                <a:cs typeface="+mn-cs"/>
              </a:rPr>
              <a:t>，这个损失函数是在标准交叉熵损失基础上修改得到的。</a:t>
            </a:r>
            <a:r>
              <a:rPr lang="zh-CN" altLang="en-US" sz="1200" b="1" i="0" kern="1200" baseline="0" dirty="0" smtClean="0">
                <a:solidFill>
                  <a:schemeClr val="tx1"/>
                </a:solidFill>
                <a:effectLst/>
                <a:latin typeface="+mn-lt"/>
                <a:ea typeface="+mn-ea"/>
                <a:cs typeface="+mn-cs"/>
              </a:rPr>
              <a:t>比</a:t>
            </a:r>
            <a:r>
              <a:rPr lang="en-US" altLang="zh-CN" sz="1200" b="1" i="0" kern="1200" baseline="0" dirty="0" smtClean="0">
                <a:solidFill>
                  <a:schemeClr val="tx1"/>
                </a:solidFill>
                <a:effectLst/>
                <a:latin typeface="+mn-lt"/>
                <a:ea typeface="+mn-ea"/>
                <a:cs typeface="+mn-cs"/>
              </a:rPr>
              <a:t>OHEM</a:t>
            </a:r>
            <a:r>
              <a:rPr lang="zh-CN" altLang="en-US" sz="1200" b="1" i="0" kern="1200" baseline="0" dirty="0" smtClean="0">
                <a:solidFill>
                  <a:schemeClr val="tx1"/>
                </a:solidFill>
                <a:effectLst/>
                <a:latin typeface="+mn-lt"/>
                <a:ea typeface="+mn-ea"/>
                <a:cs typeface="+mn-cs"/>
              </a:rPr>
              <a:t>有改进，</a:t>
            </a:r>
            <a:r>
              <a:rPr lang="zh-CN" altLang="en-US" sz="1200" b="1" i="0" kern="1200" dirty="0" smtClean="0">
                <a:solidFill>
                  <a:schemeClr val="tx1"/>
                </a:solidFill>
                <a:effectLst/>
                <a:latin typeface="+mn-lt"/>
                <a:ea typeface="+mn-ea"/>
                <a:cs typeface="+mn-cs"/>
              </a:rPr>
              <a:t>这个函数可以通过减少易分类样本的权重，使得模型在训练时更专注于难分类的样本。</a:t>
            </a:r>
            <a:r>
              <a:rPr lang="zh-CN" altLang="en-US" sz="1200" b="0" i="0" kern="1200" dirty="0" smtClean="0">
                <a:solidFill>
                  <a:schemeClr val="tx1"/>
                </a:solidFill>
                <a:effectLst/>
                <a:latin typeface="+mn-lt"/>
                <a:ea typeface="+mn-ea"/>
                <a:cs typeface="+mn-cs"/>
              </a:rPr>
              <a:t>在计算交叉熵损失时，引入调制因子，降低概率值较大的</a:t>
            </a:r>
            <a:r>
              <a:rPr lang="en-US" altLang="zh-CN" sz="1200" b="0" i="0" kern="1200" dirty="0" smtClean="0">
                <a:solidFill>
                  <a:schemeClr val="tx1"/>
                </a:solidFill>
                <a:effectLst/>
                <a:latin typeface="+mn-lt"/>
                <a:ea typeface="+mn-ea"/>
                <a:cs typeface="+mn-cs"/>
              </a:rPr>
              <a:t>easy negative samples</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值的权重，而对于概率值较小的误分类样本的</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值，权重保持不变。以此提高占比较低的误分类别的样本在训练时对</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计算的作用。</a:t>
            </a:r>
            <a:endParaRPr lang="en-US" altLang="zh-CN" sz="1200" b="1"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focal loss</a:t>
            </a:r>
            <a:r>
              <a:rPr lang="zh-CN" altLang="en-US" sz="1200" b="0" i="0" kern="1200" dirty="0" smtClean="0">
                <a:solidFill>
                  <a:schemeClr val="tx1"/>
                </a:solidFill>
                <a:effectLst/>
                <a:latin typeface="+mn-lt"/>
                <a:ea typeface="+mn-ea"/>
                <a:cs typeface="+mn-cs"/>
              </a:rPr>
              <a:t>的两个重要性质：</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、当一个样本被分错的时候，</a:t>
            </a:r>
            <a:r>
              <a:rPr lang="en-US" altLang="zh-CN" sz="1200" b="1" i="0" kern="1200" dirty="0" err="1" smtClean="0">
                <a:solidFill>
                  <a:schemeClr val="tx1"/>
                </a:solidFill>
                <a:effectLst/>
                <a:latin typeface="+mn-lt"/>
                <a:ea typeface="+mn-ea"/>
                <a:cs typeface="+mn-cs"/>
              </a:rPr>
              <a:t>pt</a:t>
            </a:r>
            <a:r>
              <a:rPr lang="zh-CN" altLang="en-US" sz="1200" b="1" i="0" kern="1200" dirty="0" smtClean="0">
                <a:solidFill>
                  <a:schemeClr val="tx1"/>
                </a:solidFill>
                <a:effectLst/>
                <a:latin typeface="+mn-lt"/>
                <a:ea typeface="+mn-ea"/>
                <a:cs typeface="+mn-cs"/>
              </a:rPr>
              <a:t>是很小的</a:t>
            </a:r>
            <a:r>
              <a:rPr lang="zh-CN" altLang="en-US" sz="1200" b="0" i="0" kern="1200" dirty="0" smtClean="0">
                <a:solidFill>
                  <a:schemeClr val="tx1"/>
                </a:solidFill>
                <a:effectLst/>
                <a:latin typeface="+mn-lt"/>
                <a:ea typeface="+mn-ea"/>
                <a:cs typeface="+mn-cs"/>
              </a:rPr>
              <a:t>（请结合公式</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，比如当</a:t>
            </a:r>
            <a:r>
              <a:rPr lang="en-US" altLang="zh-CN" sz="1200" b="0" i="0" kern="1200" dirty="0" smtClean="0">
                <a:solidFill>
                  <a:schemeClr val="tx1"/>
                </a:solidFill>
                <a:effectLst/>
                <a:latin typeface="+mn-lt"/>
                <a:ea typeface="+mn-ea"/>
                <a:cs typeface="+mn-cs"/>
              </a:rPr>
              <a:t>y=1</a:t>
            </a:r>
            <a:r>
              <a:rPr lang="zh-CN" altLang="en-US" sz="1200" b="0" i="0" kern="1200" dirty="0" smtClean="0">
                <a:solidFill>
                  <a:schemeClr val="tx1"/>
                </a:solidFill>
                <a:effectLst/>
                <a:latin typeface="+mn-lt"/>
                <a:ea typeface="+mn-ea"/>
                <a:cs typeface="+mn-cs"/>
              </a:rPr>
              <a:t>时，</a:t>
            </a:r>
            <a:r>
              <a:rPr lang="en-US" altLang="zh-CN" sz="1200" b="0" i="0" kern="1200" dirty="0" smtClean="0">
                <a:solidFill>
                  <a:schemeClr val="tx1"/>
                </a:solidFill>
                <a:effectLst/>
                <a:latin typeface="+mn-lt"/>
                <a:ea typeface="+mn-ea"/>
                <a:cs typeface="+mn-cs"/>
              </a:rPr>
              <a:t>p&lt;0.5</a:t>
            </a:r>
            <a:r>
              <a:rPr lang="zh-CN" altLang="en-US" sz="1200" b="0" i="0" kern="1200" dirty="0" smtClean="0">
                <a:solidFill>
                  <a:schemeClr val="tx1"/>
                </a:solidFill>
                <a:effectLst/>
                <a:latin typeface="+mn-lt"/>
                <a:ea typeface="+mn-ea"/>
                <a:cs typeface="+mn-cs"/>
              </a:rPr>
              <a:t>才是错分类，此时</a:t>
            </a:r>
            <a:r>
              <a:rPr lang="en-US" altLang="zh-CN" sz="1200" b="0" i="0" kern="1200" dirty="0" err="1" smtClean="0">
                <a:solidFill>
                  <a:schemeClr val="tx1"/>
                </a:solidFill>
                <a:effectLst/>
                <a:latin typeface="+mn-lt"/>
                <a:ea typeface="+mn-ea"/>
                <a:cs typeface="+mn-cs"/>
              </a:rPr>
              <a:t>pt</a:t>
            </a:r>
            <a:r>
              <a:rPr lang="zh-CN" altLang="en-US" sz="1200" b="0" i="0" kern="1200" dirty="0" smtClean="0">
                <a:solidFill>
                  <a:schemeClr val="tx1"/>
                </a:solidFill>
                <a:effectLst/>
                <a:latin typeface="+mn-lt"/>
                <a:ea typeface="+mn-ea"/>
                <a:cs typeface="+mn-cs"/>
              </a:rPr>
              <a:t>就比较小，反之当</a:t>
            </a:r>
            <a:r>
              <a:rPr lang="en-US" altLang="zh-CN" sz="1200" b="0" i="0" kern="1200" dirty="0" smtClean="0">
                <a:solidFill>
                  <a:schemeClr val="tx1"/>
                </a:solidFill>
                <a:effectLst/>
                <a:latin typeface="+mn-lt"/>
                <a:ea typeface="+mn-ea"/>
                <a:cs typeface="+mn-cs"/>
              </a:rPr>
              <a:t>y=-1</a:t>
            </a:r>
            <a:r>
              <a:rPr lang="zh-CN" altLang="en-US" sz="1200" b="0" i="0" kern="1200" dirty="0" smtClean="0">
                <a:solidFill>
                  <a:schemeClr val="tx1"/>
                </a:solidFill>
                <a:effectLst/>
                <a:latin typeface="+mn-lt"/>
                <a:ea typeface="+mn-ea"/>
                <a:cs typeface="+mn-cs"/>
              </a:rPr>
              <a:t>时，</a:t>
            </a:r>
            <a:r>
              <a:rPr lang="en-US" altLang="zh-CN" sz="1200" b="0" i="0" kern="1200" dirty="0" smtClean="0">
                <a:solidFill>
                  <a:schemeClr val="tx1"/>
                </a:solidFill>
                <a:effectLst/>
                <a:latin typeface="+mn-lt"/>
                <a:ea typeface="+mn-ea"/>
                <a:cs typeface="+mn-cs"/>
              </a:rPr>
              <a:t>p&gt;0.5</a:t>
            </a:r>
            <a:r>
              <a:rPr lang="zh-CN" altLang="en-US" sz="1200" b="0" i="0" kern="1200" dirty="0" smtClean="0">
                <a:solidFill>
                  <a:schemeClr val="tx1"/>
                </a:solidFill>
                <a:effectLst/>
                <a:latin typeface="+mn-lt"/>
                <a:ea typeface="+mn-ea"/>
                <a:cs typeface="+mn-cs"/>
              </a:rPr>
              <a:t>是错分了）</a:t>
            </a:r>
            <a:r>
              <a:rPr lang="zh-CN" altLang="en-US" sz="1200" b="1" i="0" kern="1200" dirty="0" smtClean="0">
                <a:solidFill>
                  <a:schemeClr val="tx1"/>
                </a:solidFill>
                <a:effectLst/>
                <a:latin typeface="+mn-lt"/>
                <a:ea typeface="+mn-ea"/>
                <a:cs typeface="+mn-cs"/>
              </a:rPr>
              <a:t>，因此调制系数就趋于</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，也就是说相比原来的</a:t>
            </a:r>
            <a:r>
              <a:rPr lang="en-US" altLang="zh-CN" sz="1200" b="1" i="0" kern="1200" dirty="0" smtClean="0">
                <a:solidFill>
                  <a:schemeClr val="tx1"/>
                </a:solidFill>
                <a:effectLst/>
                <a:latin typeface="+mn-lt"/>
                <a:ea typeface="+mn-ea"/>
                <a:cs typeface="+mn-cs"/>
              </a:rPr>
              <a:t>loss</a:t>
            </a:r>
            <a:r>
              <a:rPr lang="zh-CN" altLang="en-US" sz="1200" b="1" i="0" kern="1200" dirty="0" smtClean="0">
                <a:solidFill>
                  <a:schemeClr val="tx1"/>
                </a:solidFill>
                <a:effectLst/>
                <a:latin typeface="+mn-lt"/>
                <a:ea typeface="+mn-ea"/>
                <a:cs typeface="+mn-cs"/>
              </a:rPr>
              <a:t>是没有什么大的改变的。当</a:t>
            </a:r>
            <a:r>
              <a:rPr lang="en-US" altLang="zh-CN" sz="1200" b="1" i="0" kern="1200" dirty="0" err="1" smtClean="0">
                <a:solidFill>
                  <a:schemeClr val="tx1"/>
                </a:solidFill>
                <a:effectLst/>
                <a:latin typeface="+mn-lt"/>
                <a:ea typeface="+mn-ea"/>
                <a:cs typeface="+mn-cs"/>
              </a:rPr>
              <a:t>pt</a:t>
            </a:r>
            <a:r>
              <a:rPr lang="zh-CN" altLang="en-US" sz="1200" b="1" i="0" kern="1200" dirty="0" smtClean="0">
                <a:solidFill>
                  <a:schemeClr val="tx1"/>
                </a:solidFill>
                <a:effectLst/>
                <a:latin typeface="+mn-lt"/>
                <a:ea typeface="+mn-ea"/>
                <a:cs typeface="+mn-cs"/>
              </a:rPr>
              <a:t>趋于</a:t>
            </a:r>
            <a:r>
              <a:rPr lang="en-US" altLang="zh-CN" sz="1200" b="1" i="0" kern="1200" dirty="0" smtClean="0">
                <a:solidFill>
                  <a:schemeClr val="tx1"/>
                </a:solidFill>
                <a:effectLst/>
                <a:latin typeface="+mn-lt"/>
                <a:ea typeface="+mn-ea"/>
                <a:cs typeface="+mn-cs"/>
              </a:rPr>
              <a:t>1</a:t>
            </a:r>
            <a:r>
              <a:rPr lang="zh-CN" altLang="en-US" sz="1200" b="1" i="0" kern="1200" dirty="0" smtClean="0">
                <a:solidFill>
                  <a:schemeClr val="tx1"/>
                </a:solidFill>
                <a:effectLst/>
                <a:latin typeface="+mn-lt"/>
                <a:ea typeface="+mn-ea"/>
                <a:cs typeface="+mn-cs"/>
              </a:rPr>
              <a:t>的时候（此时分类正确而且是易分类样本），调制系数趋于</a:t>
            </a:r>
            <a:r>
              <a:rPr lang="en-US" altLang="zh-CN" sz="1200" b="1" i="0" kern="1200" dirty="0" smtClean="0">
                <a:solidFill>
                  <a:schemeClr val="tx1"/>
                </a:solidFill>
                <a:effectLst/>
                <a:latin typeface="+mn-lt"/>
                <a:ea typeface="+mn-ea"/>
                <a:cs typeface="+mn-cs"/>
              </a:rPr>
              <a:t>0</a:t>
            </a:r>
            <a:r>
              <a:rPr lang="zh-CN" altLang="en-US" sz="1200" b="1" i="0" kern="1200" dirty="0" smtClean="0">
                <a:solidFill>
                  <a:schemeClr val="tx1"/>
                </a:solidFill>
                <a:effectLst/>
                <a:latin typeface="+mn-lt"/>
                <a:ea typeface="+mn-ea"/>
                <a:cs typeface="+mn-cs"/>
              </a:rPr>
              <a:t>，也就是对于总的</a:t>
            </a:r>
            <a:r>
              <a:rPr lang="en-US" altLang="zh-CN" sz="1200" b="1" i="0" kern="1200" dirty="0" smtClean="0">
                <a:solidFill>
                  <a:schemeClr val="tx1"/>
                </a:solidFill>
                <a:effectLst/>
                <a:latin typeface="+mn-lt"/>
                <a:ea typeface="+mn-ea"/>
                <a:cs typeface="+mn-cs"/>
              </a:rPr>
              <a:t>loss</a:t>
            </a:r>
            <a:r>
              <a:rPr lang="zh-CN" altLang="en-US" sz="1200" b="1" i="0" kern="1200" dirty="0" smtClean="0">
                <a:solidFill>
                  <a:schemeClr val="tx1"/>
                </a:solidFill>
                <a:effectLst/>
                <a:latin typeface="+mn-lt"/>
                <a:ea typeface="+mn-ea"/>
                <a:cs typeface="+mn-cs"/>
              </a:rPr>
              <a:t>的贡献很小。</a:t>
            </a:r>
            <a:r>
              <a:rPr lang="en-US" altLang="zh-CN" sz="1200" b="1" i="0" kern="1200" dirty="0" smtClean="0">
                <a:solidFill>
                  <a:schemeClr val="tx1"/>
                </a:solidFill>
                <a:effectLst/>
                <a:latin typeface="+mn-lt"/>
                <a:ea typeface="+mn-ea"/>
                <a:cs typeface="+mn-cs"/>
              </a:rPr>
              <a:t>2</a:t>
            </a:r>
            <a:r>
              <a:rPr lang="zh-CN" altLang="en-US" sz="1200" b="1" i="0" kern="1200" dirty="0" smtClean="0">
                <a:solidFill>
                  <a:schemeClr val="tx1"/>
                </a:solidFill>
                <a:effectLst/>
                <a:latin typeface="+mn-lt"/>
                <a:ea typeface="+mn-ea"/>
                <a:cs typeface="+mn-cs"/>
              </a:rPr>
              <a:t>、当 </a:t>
            </a:r>
            <a:r>
              <a:rPr lang="en-US" altLang="zh-CN" sz="1200" b="0" i="0" u="none" strike="noStrike" kern="1200" dirty="0" smtClean="0">
                <a:solidFill>
                  <a:schemeClr val="tx1"/>
                </a:solidFill>
                <a:effectLst/>
                <a:latin typeface="+mn-lt"/>
                <a:ea typeface="+mn-ea"/>
                <a:cs typeface="+mn-cs"/>
              </a:rPr>
              <a:t>γ=0γ=0</a:t>
            </a:r>
            <a:r>
              <a:rPr lang="zh-CN" altLang="en-US" sz="1200" b="1" i="0" kern="1200" dirty="0" smtClean="0">
                <a:solidFill>
                  <a:schemeClr val="tx1"/>
                </a:solidFill>
                <a:effectLst/>
                <a:latin typeface="+mn-lt"/>
                <a:ea typeface="+mn-ea"/>
                <a:cs typeface="+mn-cs"/>
              </a:rPr>
              <a:t>的时候，</a:t>
            </a:r>
            <a:r>
              <a:rPr lang="en-US" altLang="zh-CN" sz="1200" b="1" i="0" kern="1200" dirty="0" smtClean="0">
                <a:solidFill>
                  <a:schemeClr val="tx1"/>
                </a:solidFill>
                <a:effectLst/>
                <a:latin typeface="+mn-lt"/>
                <a:ea typeface="+mn-ea"/>
                <a:cs typeface="+mn-cs"/>
              </a:rPr>
              <a:t>focal loss</a:t>
            </a:r>
            <a:r>
              <a:rPr lang="zh-CN" altLang="en-US" sz="1200" b="1" i="0" kern="1200" dirty="0" smtClean="0">
                <a:solidFill>
                  <a:schemeClr val="tx1"/>
                </a:solidFill>
                <a:effectLst/>
                <a:latin typeface="+mn-lt"/>
                <a:ea typeface="+mn-ea"/>
                <a:cs typeface="+mn-cs"/>
              </a:rPr>
              <a:t>就是传统的交叉熵损失，当 </a:t>
            </a:r>
            <a:r>
              <a:rPr lang="en-US" altLang="zh-CN" sz="1200" b="0" i="0" u="none" strike="noStrike" kern="1200" dirty="0" err="1" smtClean="0">
                <a:solidFill>
                  <a:schemeClr val="tx1"/>
                </a:solidFill>
                <a:effectLst/>
                <a:latin typeface="+mn-lt"/>
                <a:ea typeface="+mn-ea"/>
                <a:cs typeface="+mn-cs"/>
              </a:rPr>
              <a:t>γγ</a:t>
            </a:r>
            <a:r>
              <a:rPr lang="zh-CN" altLang="en-US" sz="1200" b="1" i="0" kern="1200" dirty="0" smtClean="0">
                <a:solidFill>
                  <a:schemeClr val="tx1"/>
                </a:solidFill>
                <a:effectLst/>
                <a:latin typeface="+mn-lt"/>
                <a:ea typeface="+mn-ea"/>
                <a:cs typeface="+mn-cs"/>
              </a:rPr>
              <a:t> 增加的时候，调制系数也会增加。</a:t>
            </a:r>
            <a:r>
              <a:rPr lang="zh-CN" altLang="en-US" sz="1200" b="0" i="0" kern="1200" dirty="0" smtClean="0">
                <a:solidFill>
                  <a:schemeClr val="tx1"/>
                </a:solidFill>
                <a:effectLst/>
                <a:latin typeface="+mn-lt"/>
                <a:ea typeface="+mn-ea"/>
                <a:cs typeface="+mn-cs"/>
              </a:rPr>
              <a:t> </a:t>
            </a:r>
            <a:r>
              <a:rPr lang="zh-CN" altLang="en-US" dirty="0" smtClean="0"/>
              <a:t/>
            </a:r>
            <a:br>
              <a:rPr lang="zh-CN" altLang="en-US" dirty="0" smtClean="0"/>
            </a:br>
            <a:r>
              <a:rPr lang="en-US" altLang="zh-CN" sz="1200" b="1" i="0" kern="1200" dirty="0" smtClean="0">
                <a:solidFill>
                  <a:schemeClr val="tx1"/>
                </a:solidFill>
                <a:effectLst/>
                <a:latin typeface="+mn-lt"/>
                <a:ea typeface="+mn-ea"/>
                <a:cs typeface="+mn-cs"/>
              </a:rPr>
              <a:t>focal loss</a:t>
            </a:r>
            <a:r>
              <a:rPr lang="zh-CN" altLang="en-US" sz="1200" b="1" i="0" kern="1200" dirty="0" smtClean="0">
                <a:solidFill>
                  <a:schemeClr val="tx1"/>
                </a:solidFill>
                <a:effectLst/>
                <a:latin typeface="+mn-lt"/>
                <a:ea typeface="+mn-ea"/>
                <a:cs typeface="+mn-cs"/>
              </a:rPr>
              <a:t>的两个性质算是核心，其实就是用一个合适的函数去度量难分类和易分类样本对总的损失的贡献。</a:t>
            </a:r>
            <a:endParaRPr lang="en-US" altLang="zh-CN" sz="1200" b="1"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http://www.cnblogs.com/xuanyuyt/p/7444468.html</a:t>
            </a:r>
          </a:p>
          <a:p>
            <a:r>
              <a:rPr lang="en-US" altLang="zh-CN" sz="1200" b="0" i="0" kern="1200" dirty="0" smtClean="0">
                <a:solidFill>
                  <a:schemeClr val="tx1"/>
                </a:solidFill>
                <a:effectLst/>
                <a:latin typeface="+mn-lt"/>
                <a:ea typeface="+mn-ea"/>
                <a:cs typeface="+mn-cs"/>
              </a:rPr>
              <a:t>https://blog.csdn.net/u014380165/article/details/77019084</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36</a:t>
            </a:fld>
            <a:endParaRPr lang="zh-CN" altLang="en-US"/>
          </a:p>
        </p:txBody>
      </p:sp>
    </p:spTree>
    <p:extLst>
      <p:ext uri="{BB962C8B-B14F-4D97-AF65-F5344CB8AC3E}">
        <p14:creationId xmlns:p14="http://schemas.microsoft.com/office/powerpoint/2010/main" val="529454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arxiv2017_FAN_Face Attention Network</a:t>
            </a:r>
          </a:p>
          <a:p>
            <a:endParaRPr lang="en-US" altLang="zh-CN" sz="1200" b="0" i="0" kern="1200" dirty="0" smtClean="0">
              <a:solidFill>
                <a:schemeClr val="tx1"/>
              </a:solidFill>
              <a:effectLst/>
              <a:latin typeface="+mn-lt"/>
              <a:ea typeface="+mn-ea"/>
              <a:cs typeface="+mn-cs"/>
            </a:endParaRPr>
          </a:p>
          <a:p>
            <a:r>
              <a:rPr lang="zh-CN" altLang="en-US" sz="1200" kern="1200" dirty="0" smtClean="0">
                <a:solidFill>
                  <a:schemeClr val="tx1"/>
                </a:solidFill>
                <a:latin typeface="+mn-lt"/>
                <a:ea typeface="+mn-ea"/>
                <a:cs typeface="+mn-cs"/>
              </a:rPr>
              <a:t>通常的神经网络的拟合函数只能做相加，</a:t>
            </a:r>
          </a:p>
          <a:p>
            <a:r>
              <a:rPr lang="zh-CN" altLang="en-US" sz="1200" kern="1200" dirty="0" smtClean="0">
                <a:solidFill>
                  <a:schemeClr val="tx1"/>
                </a:solidFill>
                <a:latin typeface="+mn-lt"/>
                <a:ea typeface="+mn-ea"/>
                <a:cs typeface="+mn-cs"/>
              </a:rPr>
              <a:t>而</a:t>
            </a:r>
            <a:r>
              <a:rPr lang="en-US" altLang="zh-CN" sz="1200" kern="1200" dirty="0" smtClean="0">
                <a:solidFill>
                  <a:schemeClr val="tx1"/>
                </a:solidFill>
                <a:latin typeface="+mn-lt"/>
                <a:ea typeface="+mn-ea"/>
                <a:cs typeface="+mn-cs"/>
              </a:rPr>
              <a:t>attention</a:t>
            </a:r>
            <a:r>
              <a:rPr lang="zh-CN" altLang="en-US" sz="1200" kern="1200" dirty="0" smtClean="0">
                <a:solidFill>
                  <a:schemeClr val="tx1"/>
                </a:solidFill>
                <a:latin typeface="+mn-lt"/>
                <a:ea typeface="+mn-ea"/>
                <a:cs typeface="+mn-cs"/>
              </a:rPr>
              <a:t>可以相乘，做更复杂的拟合函数</a:t>
            </a:r>
            <a:endParaRPr lang="en-US" altLang="zh-CN" sz="1200" kern="1200" dirty="0" smtClean="0">
              <a:solidFill>
                <a:schemeClr val="tx1"/>
              </a:solidFill>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kern="1200" dirty="0" smtClean="0">
                <a:solidFill>
                  <a:schemeClr val="tx1"/>
                </a:solidFill>
                <a:latin typeface="+mn-lt"/>
                <a:ea typeface="+mn-ea"/>
                <a:cs typeface="+mn-cs"/>
              </a:rPr>
              <a:t>attention</a:t>
            </a:r>
            <a:r>
              <a:rPr lang="zh-CN" altLang="en-US" sz="1200" kern="1200" dirty="0" smtClean="0">
                <a:solidFill>
                  <a:schemeClr val="tx1"/>
                </a:solidFill>
                <a:latin typeface="+mn-lt"/>
                <a:ea typeface="+mn-ea"/>
                <a:cs typeface="+mn-cs"/>
              </a:rPr>
              <a:t>机制可以针对图片的特定部分做描述</a:t>
            </a:r>
            <a:endParaRPr lang="en-US" altLang="zh-CN" sz="1200" kern="1200" dirty="0" smtClean="0">
              <a:solidFill>
                <a:schemeClr val="tx1"/>
              </a:solidFill>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kern="1200" dirty="0" smtClean="0">
                <a:solidFill>
                  <a:schemeClr val="tx1"/>
                </a:solidFill>
                <a:latin typeface="+mn-lt"/>
                <a:ea typeface="+mn-ea"/>
                <a:cs typeface="+mn-cs"/>
              </a:rPr>
              <a:t>wider face</a:t>
            </a:r>
            <a:r>
              <a:rPr lang="zh-CN" altLang="en-US" sz="1200" kern="1200" dirty="0" smtClean="0">
                <a:solidFill>
                  <a:schemeClr val="tx1"/>
                </a:solidFill>
                <a:latin typeface="+mn-lt"/>
                <a:ea typeface="+mn-ea"/>
                <a:cs typeface="+mn-cs"/>
              </a:rPr>
              <a:t>上也是</a:t>
            </a:r>
            <a:r>
              <a:rPr lang="en-US" altLang="zh-CN" sz="1200" kern="1200" dirty="0" err="1" smtClean="0">
                <a:solidFill>
                  <a:schemeClr val="tx1"/>
                </a:solidFill>
                <a:latin typeface="+mn-lt"/>
                <a:ea typeface="+mn-ea"/>
                <a:cs typeface="+mn-cs"/>
              </a:rPr>
              <a:t>sota</a:t>
            </a:r>
            <a:r>
              <a:rPr lang="zh-CN" altLang="en-US" sz="1200" kern="1200" dirty="0" smtClean="0">
                <a:solidFill>
                  <a:schemeClr val="tx1"/>
                </a:solidFill>
                <a:latin typeface="+mn-lt"/>
                <a:ea typeface="+mn-ea"/>
                <a:cs typeface="+mn-cs"/>
              </a:rPr>
              <a:t>，赛过</a:t>
            </a:r>
            <a:r>
              <a:rPr lang="en-US" altLang="zh-CN" sz="1200" kern="1200" dirty="0" smtClean="0">
                <a:solidFill>
                  <a:schemeClr val="tx1"/>
                </a:solidFill>
                <a:latin typeface="+mn-lt"/>
                <a:ea typeface="+mn-ea"/>
                <a:cs typeface="+mn-cs"/>
              </a:rPr>
              <a:t>SSH</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S3FD</a:t>
            </a:r>
            <a:r>
              <a:rPr lang="zh-CN" altLang="en-US" sz="1200" kern="1200" dirty="0" smtClean="0">
                <a:solidFill>
                  <a:schemeClr val="tx1"/>
                </a:solidFill>
                <a:latin typeface="+mn-lt"/>
                <a:ea typeface="+mn-ea"/>
                <a:cs typeface="+mn-cs"/>
              </a:rPr>
              <a:t>，速度也很快，</a:t>
            </a:r>
            <a:r>
              <a:rPr lang="en-US" altLang="zh-CN" sz="1200" kern="1200" dirty="0" smtClean="0">
                <a:solidFill>
                  <a:schemeClr val="tx1"/>
                </a:solidFill>
                <a:latin typeface="+mn-lt"/>
                <a:ea typeface="+mn-ea"/>
                <a:cs typeface="+mn-cs"/>
              </a:rPr>
              <a:t>titan </a:t>
            </a:r>
            <a:r>
              <a:rPr lang="en-US" altLang="zh-CN" sz="1200" kern="1200" dirty="0" err="1" smtClean="0">
                <a:solidFill>
                  <a:schemeClr val="tx1"/>
                </a:solidFill>
                <a:latin typeface="+mn-lt"/>
                <a:ea typeface="+mn-ea"/>
                <a:cs typeface="+mn-cs"/>
              </a:rPr>
              <a:t>Xp</a:t>
            </a:r>
            <a:r>
              <a:rPr lang="zh-CN" altLang="en-US" sz="1200" kern="1200" dirty="0" smtClean="0">
                <a:solidFill>
                  <a:schemeClr val="tx1"/>
                </a:solidFill>
                <a:latin typeface="+mn-lt"/>
                <a:ea typeface="+mn-ea"/>
                <a:cs typeface="+mn-cs"/>
              </a:rPr>
              <a:t>上长边</a:t>
            </a:r>
            <a:r>
              <a:rPr lang="en-US" altLang="zh-CN" sz="1200" kern="1200" dirty="0" smtClean="0">
                <a:solidFill>
                  <a:schemeClr val="tx1"/>
                </a:solidFill>
                <a:latin typeface="+mn-lt"/>
                <a:ea typeface="+mn-ea"/>
                <a:cs typeface="+mn-cs"/>
              </a:rPr>
              <a:t>1000</a:t>
            </a:r>
            <a:r>
              <a:rPr lang="zh-CN" altLang="en-US" sz="1200" kern="1200" dirty="0" smtClean="0">
                <a:solidFill>
                  <a:schemeClr val="tx1"/>
                </a:solidFill>
                <a:latin typeface="+mn-lt"/>
                <a:ea typeface="+mn-ea"/>
                <a:cs typeface="+mn-cs"/>
              </a:rPr>
              <a:t>像素，</a:t>
            </a:r>
            <a:r>
              <a:rPr lang="en-US" altLang="zh-CN" sz="1200" kern="1200" dirty="0" smtClean="0">
                <a:solidFill>
                  <a:schemeClr val="tx1"/>
                </a:solidFill>
                <a:latin typeface="+mn-lt"/>
                <a:ea typeface="+mn-ea"/>
                <a:cs typeface="+mn-cs"/>
              </a:rPr>
              <a:t>16fps</a:t>
            </a:r>
            <a:r>
              <a:rPr lang="zh-CN" altLang="en-US" sz="1200" kern="1200" dirty="0" smtClean="0">
                <a:solidFill>
                  <a:schemeClr val="tx1"/>
                </a:solidFill>
                <a:latin typeface="+mn-lt"/>
                <a:ea typeface="+mn-ea"/>
                <a:cs typeface="+mn-cs"/>
              </a:rPr>
              <a:t>；</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37</a:t>
            </a:fld>
            <a:endParaRPr lang="zh-CN" altLang="en-US"/>
          </a:p>
        </p:txBody>
      </p:sp>
    </p:spTree>
    <p:extLst>
      <p:ext uri="{BB962C8B-B14F-4D97-AF65-F5344CB8AC3E}">
        <p14:creationId xmlns:p14="http://schemas.microsoft.com/office/powerpoint/2010/main" val="3778007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arxiv2018_SRN_Selective Refinement Network for High Performance Face Detection</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38</a:t>
            </a:fld>
            <a:endParaRPr lang="zh-CN" altLang="en-US"/>
          </a:p>
        </p:txBody>
      </p:sp>
    </p:spTree>
    <p:extLst>
      <p:ext uri="{BB962C8B-B14F-4D97-AF65-F5344CB8AC3E}">
        <p14:creationId xmlns:p14="http://schemas.microsoft.com/office/powerpoint/2010/main" val="3835032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https://github.com/sfzhang15/SFD</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39</a:t>
            </a:fld>
            <a:endParaRPr lang="zh-CN" altLang="en-US"/>
          </a:p>
        </p:txBody>
      </p:sp>
    </p:spTree>
    <p:extLst>
      <p:ext uri="{BB962C8B-B14F-4D97-AF65-F5344CB8AC3E}">
        <p14:creationId xmlns:p14="http://schemas.microsoft.com/office/powerpoint/2010/main" val="3016883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4</a:t>
            </a:fld>
            <a:endParaRPr lang="zh-CN" altLang="en-US"/>
          </a:p>
        </p:txBody>
      </p:sp>
    </p:spTree>
    <p:extLst>
      <p:ext uri="{BB962C8B-B14F-4D97-AF65-F5344CB8AC3E}">
        <p14:creationId xmlns:p14="http://schemas.microsoft.com/office/powerpoint/2010/main" val="214103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CVPR2017_HR_Finding Tiny Faces</a:t>
            </a:r>
          </a:p>
          <a:p>
            <a:r>
              <a:rPr lang="zh-CN" altLang="en-US" sz="1200" kern="1200" dirty="0" smtClean="0">
                <a:solidFill>
                  <a:schemeClr val="tx1"/>
                </a:solidFill>
                <a:latin typeface="+mn-lt"/>
                <a:ea typeface="+mn-ea"/>
                <a:cs typeface="+mn-cs"/>
              </a:rPr>
              <a:t>强调了解决小目标（小人脸）检测的难题，从尺度、分辨率、上下文信息三个方向入手</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HR</a:t>
            </a:r>
            <a:r>
              <a:rPr lang="zh-CN" altLang="en-US" sz="1200" kern="1200" dirty="0" smtClean="0">
                <a:solidFill>
                  <a:schemeClr val="tx1"/>
                </a:solidFill>
                <a:latin typeface="+mn-lt"/>
                <a:ea typeface="+mn-ea"/>
                <a:cs typeface="+mn-cs"/>
              </a:rPr>
              <a:t>对不同尺度（和长宽比）人脸分别独立地训练了不同的检测器；</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HR</a:t>
            </a:r>
            <a:r>
              <a:rPr lang="zh-CN" altLang="en-US" sz="1200" kern="1200" dirty="0" smtClean="0">
                <a:solidFill>
                  <a:schemeClr val="tx1"/>
                </a:solidFill>
                <a:latin typeface="+mn-lt"/>
                <a:ea typeface="+mn-ea"/>
                <a:cs typeface="+mn-cs"/>
              </a:rPr>
              <a:t>集成了多个</a:t>
            </a:r>
            <a:r>
              <a:rPr lang="en-US" altLang="zh-CN" sz="1200" kern="1200" dirty="0" smtClean="0">
                <a:solidFill>
                  <a:schemeClr val="tx1"/>
                </a:solidFill>
                <a:latin typeface="+mn-lt"/>
                <a:ea typeface="+mn-ea"/>
                <a:cs typeface="+mn-cs"/>
              </a:rPr>
              <a:t>RPN</a:t>
            </a:r>
            <a:r>
              <a:rPr lang="zh-CN" altLang="en-US" sz="1200" kern="1200" dirty="0" smtClean="0">
                <a:solidFill>
                  <a:schemeClr val="tx1"/>
                </a:solidFill>
                <a:latin typeface="+mn-lt"/>
                <a:ea typeface="+mn-ea"/>
                <a:cs typeface="+mn-cs"/>
              </a:rPr>
              <a:t>，每个</a:t>
            </a:r>
            <a:r>
              <a:rPr lang="en-US" altLang="zh-CN" sz="1200" kern="1200" dirty="0" smtClean="0">
                <a:solidFill>
                  <a:schemeClr val="tx1"/>
                </a:solidFill>
                <a:latin typeface="+mn-lt"/>
                <a:ea typeface="+mn-ea"/>
                <a:cs typeface="+mn-cs"/>
              </a:rPr>
              <a:t>RPN</a:t>
            </a:r>
            <a:r>
              <a:rPr lang="zh-CN" altLang="en-US" sz="1200" kern="1200" dirty="0" smtClean="0">
                <a:solidFill>
                  <a:schemeClr val="tx1"/>
                </a:solidFill>
                <a:latin typeface="+mn-lt"/>
                <a:ea typeface="+mn-ea"/>
                <a:cs typeface="+mn-cs"/>
              </a:rPr>
              <a:t>用于检测特定尺度范围内的目标</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HR</a:t>
            </a:r>
            <a:r>
              <a:rPr lang="zh-CN" altLang="en-US" sz="1200" kern="1200" dirty="0" smtClean="0">
                <a:solidFill>
                  <a:schemeClr val="tx1"/>
                </a:solidFill>
                <a:latin typeface="+mn-lt"/>
                <a:ea typeface="+mn-ea"/>
                <a:cs typeface="+mn-cs"/>
              </a:rPr>
              <a:t>使用大尺度的局部上下文信息（相对小尺度人脸，使用</a:t>
            </a:r>
            <a:r>
              <a:rPr lang="en-US" altLang="zh-CN" sz="1200" kern="1200" dirty="0" smtClean="0">
                <a:solidFill>
                  <a:schemeClr val="tx1"/>
                </a:solidFill>
                <a:latin typeface="+mn-lt"/>
                <a:ea typeface="+mn-ea"/>
                <a:cs typeface="+mn-cs"/>
              </a:rPr>
              <a:t>300 pix</a:t>
            </a:r>
            <a:r>
              <a:rPr lang="zh-CN" altLang="en-US" sz="1200" kern="1200" dirty="0" smtClean="0">
                <a:solidFill>
                  <a:schemeClr val="tx1"/>
                </a:solidFill>
                <a:latin typeface="+mn-lt"/>
                <a:ea typeface="+mn-ea"/>
                <a:cs typeface="+mn-cs"/>
              </a:rPr>
              <a:t>信息），而非全局上下文信息达到尺度不变性；文中发现上下文信息对检测小尺度人脸十分有作用；上下文信息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标准（固定）尺度模板；</a:t>
            </a:r>
            <a:endParaRPr lang="en-US" altLang="zh-CN" sz="1200" kern="1200" dirty="0" smtClean="0">
              <a:solidFill>
                <a:schemeClr val="tx1"/>
              </a:solidFill>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dirty="0" smtClean="0"/>
              <a:t>（</a:t>
            </a:r>
            <a:r>
              <a:rPr lang="en-US" altLang="zh-CN" dirty="0" smtClean="0"/>
              <a:t>a</a:t>
            </a:r>
            <a:r>
              <a:rPr lang="zh-CN" altLang="en-US" dirty="0" smtClean="0"/>
              <a:t>）单一尺度模板和图像金字塔 （</a:t>
            </a:r>
            <a:r>
              <a:rPr lang="en-US" altLang="zh-CN" dirty="0" smtClean="0"/>
              <a:t>b</a:t>
            </a:r>
            <a:r>
              <a:rPr lang="zh-CN" altLang="en-US" dirty="0" smtClean="0"/>
              <a:t>）不同尺度模板和单一图像 （</a:t>
            </a:r>
            <a:r>
              <a:rPr lang="en-US" altLang="zh-CN" dirty="0" smtClean="0"/>
              <a:t>c</a:t>
            </a:r>
            <a:r>
              <a:rPr lang="zh-CN" altLang="en-US" dirty="0" smtClean="0"/>
              <a:t>）粗略尺度模板和粗略图像金字塔，（</a:t>
            </a:r>
            <a:r>
              <a:rPr lang="en-US" altLang="zh-CN" dirty="0" smtClean="0"/>
              <a:t>a</a:t>
            </a:r>
            <a:r>
              <a:rPr lang="zh-CN" altLang="en-US" dirty="0" smtClean="0"/>
              <a:t>）和（</a:t>
            </a:r>
            <a:r>
              <a:rPr lang="en-US" altLang="zh-CN" dirty="0" smtClean="0"/>
              <a:t>b</a:t>
            </a:r>
            <a:r>
              <a:rPr lang="zh-CN" altLang="en-US" dirty="0" smtClean="0"/>
              <a:t>）的结合 （</a:t>
            </a:r>
            <a:r>
              <a:rPr lang="en-US" altLang="zh-CN" dirty="0" smtClean="0"/>
              <a:t>d</a:t>
            </a:r>
            <a:r>
              <a:rPr lang="zh-CN" altLang="en-US" dirty="0" smtClean="0"/>
              <a:t>）含有上下文信息的固定大小多尺度模板和粗略图像金字塔 （</a:t>
            </a:r>
            <a:r>
              <a:rPr lang="en-US" altLang="zh-CN" dirty="0" smtClean="0"/>
              <a:t>e</a:t>
            </a:r>
            <a:r>
              <a:rPr lang="zh-CN" altLang="en-US" dirty="0" smtClean="0"/>
              <a:t>）定义了从深度模型的多个层中提取的特征模板，也就是</a:t>
            </a:r>
            <a:r>
              <a:rPr lang="en-US" altLang="zh-CN" dirty="0" smtClean="0"/>
              <a:t>foveal descriptors</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40</a:t>
            </a:fld>
            <a:endParaRPr lang="zh-CN" altLang="en-US"/>
          </a:p>
        </p:txBody>
      </p:sp>
    </p:spTree>
    <p:extLst>
      <p:ext uri="{BB962C8B-B14F-4D97-AF65-F5344CB8AC3E}">
        <p14:creationId xmlns:p14="http://schemas.microsoft.com/office/powerpoint/2010/main" val="950150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arxiv2018_PyramidBox</a:t>
            </a:r>
          </a:p>
          <a:p>
            <a:r>
              <a:rPr lang="en-US" altLang="zh-CN" sz="1200" kern="1200" dirty="0" smtClean="0">
                <a:solidFill>
                  <a:schemeClr val="tx1"/>
                </a:solidFill>
                <a:latin typeface="+mn-lt"/>
                <a:ea typeface="+mn-ea"/>
                <a:cs typeface="+mn-cs"/>
              </a:rPr>
              <a:t>https://github.com/EricZgw/PyramidBox</a:t>
            </a:r>
          </a:p>
          <a:p>
            <a:r>
              <a:rPr lang="en-US" altLang="zh-CN" sz="1200" kern="1200" dirty="0" smtClean="0">
                <a:solidFill>
                  <a:schemeClr val="tx1"/>
                </a:solidFill>
                <a:latin typeface="+mn-lt"/>
                <a:ea typeface="+mn-ea"/>
                <a:cs typeface="+mn-cs"/>
              </a:rPr>
              <a:t>DAS</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Data-anchor-sampling</a:t>
            </a:r>
            <a:r>
              <a:rPr lang="zh-CN" altLang="en-US" sz="1200" kern="1200" dirty="0" smtClean="0">
                <a:solidFill>
                  <a:schemeClr val="tx1"/>
                </a:solidFill>
                <a:latin typeface="+mn-lt"/>
                <a:ea typeface="+mn-ea"/>
                <a:cs typeface="+mn-cs"/>
              </a:rPr>
              <a:t>，用于改变训练样本的数据分布，作用：</a:t>
            </a:r>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提升小尺度人脸数据量的占比；</a:t>
            </a:r>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通过从大尺度人脸中生成的小尺度人脸，以增加小尺度人脸的多样性；</a:t>
            </a:r>
            <a:endParaRPr lang="en-US" altLang="zh-CN" sz="1200" kern="1200" dirty="0" smtClean="0">
              <a:solidFill>
                <a:schemeClr val="tx1"/>
              </a:solidFill>
              <a:latin typeface="+mn-lt"/>
              <a:ea typeface="+mn-ea"/>
              <a:cs typeface="+mn-cs"/>
            </a:endParaRPr>
          </a:p>
          <a:p>
            <a:r>
              <a:rPr lang="en-US" altLang="zh-CN" sz="1200" kern="1200" dirty="0" err="1" smtClean="0">
                <a:solidFill>
                  <a:schemeClr val="tx1"/>
                </a:solidFill>
                <a:latin typeface="+mn-lt"/>
                <a:ea typeface="+mn-ea"/>
                <a:cs typeface="+mn-cs"/>
              </a:rPr>
              <a:t>PyramidAnchors</a:t>
            </a:r>
            <a:r>
              <a:rPr lang="zh-CN" altLang="en-US" sz="1200" kern="1200" dirty="0" smtClean="0">
                <a:solidFill>
                  <a:schemeClr val="tx1"/>
                </a:solidFill>
                <a:latin typeface="+mn-lt"/>
                <a:ea typeface="+mn-ea"/>
                <a:cs typeface="+mn-cs"/>
              </a:rPr>
              <a:t>：设计</a:t>
            </a:r>
            <a:r>
              <a:rPr lang="en-US" altLang="zh-CN" sz="1200" kern="1200" dirty="0" smtClean="0">
                <a:solidFill>
                  <a:schemeClr val="tx1"/>
                </a:solidFill>
                <a:latin typeface="+mn-lt"/>
                <a:ea typeface="+mn-ea"/>
                <a:cs typeface="+mn-cs"/>
              </a:rPr>
              <a:t>contextual anchor</a:t>
            </a:r>
            <a:r>
              <a:rPr lang="zh-CN" altLang="en-US" sz="1200" kern="1200" dirty="0" smtClean="0">
                <a:solidFill>
                  <a:schemeClr val="tx1"/>
                </a:solidFill>
                <a:latin typeface="+mn-lt"/>
                <a:ea typeface="+mn-ea"/>
                <a:cs typeface="+mn-cs"/>
              </a:rPr>
              <a:t>通过半监督（</a:t>
            </a:r>
            <a:r>
              <a:rPr lang="en-US" altLang="zh-CN" sz="1200" kern="1200" dirty="0" smtClean="0">
                <a:solidFill>
                  <a:schemeClr val="tx1"/>
                </a:solidFill>
                <a:latin typeface="+mn-lt"/>
                <a:ea typeface="+mn-ea"/>
                <a:cs typeface="+mn-cs"/>
              </a:rPr>
              <a:t>semi-supervised</a:t>
            </a:r>
            <a:r>
              <a:rPr lang="zh-CN" altLang="en-US" sz="1200" kern="1200" dirty="0" smtClean="0">
                <a:solidFill>
                  <a:schemeClr val="tx1"/>
                </a:solidFill>
                <a:latin typeface="+mn-lt"/>
                <a:ea typeface="+mn-ea"/>
                <a:cs typeface="+mn-cs"/>
              </a:rPr>
              <a:t>）的方法，来有监督地学习高层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的上下文信息；具体地，结合了人头、人体等上下文信息，以检出小尺度、模糊、遮挡人脸；</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PyramidAnchors</a:t>
            </a:r>
            <a:r>
              <a:rPr lang="zh-CN" altLang="en-US" sz="1200" kern="1200" dirty="0" smtClean="0">
                <a:solidFill>
                  <a:schemeClr val="tx1"/>
                </a:solidFill>
                <a:latin typeface="+mn-lt"/>
                <a:ea typeface="+mn-ea"/>
                <a:cs typeface="+mn-cs"/>
              </a:rPr>
              <a:t>并不需要手工标定人头、人体等部位，而是通过半监督学习方法，为人头、人体等上下文部位生成近似的标签；</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LFPN</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Low-level Feature Pyramid Network</a:t>
            </a:r>
            <a:r>
              <a:rPr lang="zh-CN" altLang="en-US" sz="1200" kern="1200" dirty="0" smtClean="0">
                <a:solidFill>
                  <a:schemeClr val="tx1"/>
                </a:solidFill>
                <a:latin typeface="+mn-lt"/>
                <a:ea typeface="+mn-ea"/>
                <a:cs typeface="+mn-cs"/>
              </a:rPr>
              <a:t>，联合合适的高层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语义信息（不使用高层，而是中层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特征）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低层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特征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作者认为高层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并不利于小尺度人脸的检测；</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CPM</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Context-sensitive Predict Module</a:t>
            </a:r>
            <a:r>
              <a:rPr lang="zh-CN" altLang="en-US" sz="1200" kern="1200" dirty="0" smtClean="0">
                <a:solidFill>
                  <a:schemeClr val="tx1"/>
                </a:solidFill>
                <a:latin typeface="+mn-lt"/>
                <a:ea typeface="+mn-ea"/>
                <a:cs typeface="+mn-cs"/>
              </a:rPr>
              <a:t>，融合</a:t>
            </a:r>
            <a:r>
              <a:rPr lang="en-US" altLang="zh-CN" sz="1200" kern="1200" dirty="0" smtClean="0">
                <a:solidFill>
                  <a:schemeClr val="tx1"/>
                </a:solidFill>
                <a:latin typeface="+mn-lt"/>
                <a:ea typeface="+mn-ea"/>
                <a:cs typeface="+mn-cs"/>
              </a:rPr>
              <a:t>DSSD + max-in-out</a:t>
            </a:r>
            <a:r>
              <a:rPr lang="zh-CN" altLang="en-US" sz="1200" kern="1200" dirty="0" smtClean="0">
                <a:solidFill>
                  <a:schemeClr val="tx1"/>
                </a:solidFill>
                <a:latin typeface="+mn-lt"/>
                <a:ea typeface="+mn-ea"/>
                <a:cs typeface="+mn-cs"/>
              </a:rPr>
              <a:t>，提升检测分支中人脸检测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分类的准确率；</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41</a:t>
            </a:fld>
            <a:endParaRPr lang="zh-CN" altLang="en-US"/>
          </a:p>
        </p:txBody>
      </p:sp>
    </p:spTree>
    <p:extLst>
      <p:ext uri="{BB962C8B-B14F-4D97-AF65-F5344CB8AC3E}">
        <p14:creationId xmlns:p14="http://schemas.microsoft.com/office/powerpoint/2010/main" val="1731374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It is achieved by using three detection modules on three different size feature maps. Each detection branch detects faces of different sizes, and the three branches are independently detected, and the final result is NMS;</a:t>
            </a:r>
          </a:p>
          <a:p>
            <a:r>
              <a:rPr lang="zh-CN" altLang="en-US" sz="1200" b="0" i="0" kern="1200" dirty="0" smtClean="0">
                <a:solidFill>
                  <a:schemeClr val="tx1"/>
                </a:solidFill>
                <a:effectLst/>
                <a:latin typeface="+mn-lt"/>
                <a:ea typeface="+mn-ea"/>
                <a:cs typeface="+mn-cs"/>
              </a:rPr>
              <a:t>在三个不同大小的</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上使用三个</a:t>
            </a:r>
            <a:r>
              <a:rPr lang="en-US" altLang="zh-CN" sz="1200" b="0" i="0" kern="1200" dirty="0" smtClean="0">
                <a:solidFill>
                  <a:schemeClr val="tx1"/>
                </a:solidFill>
                <a:effectLst/>
                <a:latin typeface="+mn-lt"/>
                <a:ea typeface="+mn-ea"/>
                <a:cs typeface="+mn-cs"/>
              </a:rPr>
              <a:t>detect module</a:t>
            </a:r>
            <a:r>
              <a:rPr lang="zh-CN" altLang="en-US" sz="1200" b="0" i="0" kern="1200" dirty="0" smtClean="0">
                <a:solidFill>
                  <a:schemeClr val="tx1"/>
                </a:solidFill>
                <a:effectLst/>
                <a:latin typeface="+mn-lt"/>
                <a:ea typeface="+mn-ea"/>
                <a:cs typeface="+mn-cs"/>
              </a:rPr>
              <a:t>达到的，每个检测分支检测不同大小的人脸，三个分支独立检测，最终结果做</a:t>
            </a:r>
            <a:r>
              <a:rPr lang="en-US" altLang="zh-CN" sz="1200" b="0" i="0" kern="1200" dirty="0" smtClean="0">
                <a:solidFill>
                  <a:schemeClr val="tx1"/>
                </a:solidFill>
                <a:effectLst/>
                <a:latin typeface="+mn-lt"/>
                <a:ea typeface="+mn-ea"/>
                <a:cs typeface="+mn-cs"/>
              </a:rPr>
              <a:t>NMS</a:t>
            </a:r>
            <a:r>
              <a:rPr lang="zh-CN" altLang="en-US" sz="1200" b="0" i="0" kern="1200" dirty="0" smtClean="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42</a:t>
            </a:fld>
            <a:endParaRPr lang="zh-CN" altLang="en-US"/>
          </a:p>
        </p:txBody>
      </p:sp>
    </p:spTree>
    <p:extLst>
      <p:ext uri="{BB962C8B-B14F-4D97-AF65-F5344CB8AC3E}">
        <p14:creationId xmlns:p14="http://schemas.microsoft.com/office/powerpoint/2010/main" val="493262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密集采样策略，对浅层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检测的小尺度目标，其对应</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做更加密集的</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采样，使得特征金字塔不同</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层的</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有相同的采样密度；</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2 </a:t>
            </a:r>
            <a:r>
              <a:rPr lang="en-US" altLang="zh-CN" sz="1200" kern="1200" dirty="0" err="1" smtClean="0">
                <a:solidFill>
                  <a:schemeClr val="tx1"/>
                </a:solidFill>
                <a:latin typeface="+mn-lt"/>
                <a:ea typeface="+mn-ea"/>
                <a:cs typeface="+mn-cs"/>
              </a:rPr>
              <a:t>faceboxes</a:t>
            </a:r>
            <a:r>
              <a:rPr lang="zh-CN" altLang="en-US" sz="1200" kern="1200" dirty="0" smtClean="0">
                <a:solidFill>
                  <a:schemeClr val="tx1"/>
                </a:solidFill>
                <a:latin typeface="+mn-lt"/>
                <a:ea typeface="+mn-ea"/>
                <a:cs typeface="+mn-cs"/>
              </a:rPr>
              <a:t>由两部分组成：</a:t>
            </a:r>
            <a:r>
              <a:rPr lang="en-US" altLang="zh-CN" sz="1200" kern="1200" dirty="0" smtClean="0">
                <a:solidFill>
                  <a:schemeClr val="tx1"/>
                </a:solidFill>
                <a:latin typeface="+mn-lt"/>
                <a:ea typeface="+mn-ea"/>
                <a:cs typeface="+mn-cs"/>
              </a:rPr>
              <a:t>RDCL</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MSCL</a:t>
            </a:r>
            <a:r>
              <a:rPr lang="zh-CN" altLang="en-US" sz="1200" kern="1200" dirty="0" smtClean="0">
                <a:solidFill>
                  <a:schemeClr val="tx1"/>
                </a:solidFill>
                <a:latin typeface="+mn-lt"/>
                <a:ea typeface="+mn-ea"/>
                <a:cs typeface="+mn-cs"/>
              </a:rPr>
              <a:t>，我们还提出了</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密集采样策略，让不同尺度的</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在图像上有相同的采样密度，以提升对小目标人脸的召回率；</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43</a:t>
            </a:fld>
            <a:endParaRPr lang="zh-CN" altLang="en-US"/>
          </a:p>
        </p:txBody>
      </p:sp>
    </p:spTree>
    <p:extLst>
      <p:ext uri="{BB962C8B-B14F-4D97-AF65-F5344CB8AC3E}">
        <p14:creationId xmlns:p14="http://schemas.microsoft.com/office/powerpoint/2010/main" val="2984029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提出</a:t>
            </a:r>
            <a:r>
              <a:rPr lang="en-US" altLang="zh-CN" sz="1200" kern="1200" dirty="0" smtClean="0">
                <a:solidFill>
                  <a:schemeClr val="tx1"/>
                </a:solidFill>
                <a:latin typeface="+mn-lt"/>
                <a:ea typeface="+mn-ea"/>
                <a:cs typeface="+mn-cs"/>
              </a:rPr>
              <a:t>MB-FCN</a:t>
            </a:r>
            <a:r>
              <a:rPr lang="zh-CN" altLang="en-US" sz="1200" kern="1200" dirty="0" smtClean="0">
                <a:solidFill>
                  <a:schemeClr val="tx1"/>
                </a:solidFill>
                <a:latin typeface="+mn-lt"/>
                <a:ea typeface="+mn-ea"/>
                <a:cs typeface="+mn-cs"/>
              </a:rPr>
              <a:t>，速度快、效果好；</a:t>
            </a:r>
            <a:r>
              <a:rPr lang="en-US" altLang="zh-CN" sz="1200" kern="1200" dirty="0" smtClean="0">
                <a:solidFill>
                  <a:schemeClr val="tx1"/>
                </a:solidFill>
                <a:latin typeface="+mn-lt"/>
                <a:ea typeface="+mn-ea"/>
                <a:cs typeface="+mn-cs"/>
              </a:rPr>
              <a:t>MB-FCN</a:t>
            </a:r>
            <a:r>
              <a:rPr lang="zh-CN" altLang="en-US" sz="1200" kern="1200" dirty="0" smtClean="0">
                <a:solidFill>
                  <a:schemeClr val="tx1"/>
                </a:solidFill>
                <a:latin typeface="+mn-lt"/>
                <a:ea typeface="+mn-ea"/>
                <a:cs typeface="+mn-cs"/>
              </a:rPr>
              <a:t>只需做单次前向预测即可检测各种尺度的人脸，无需</a:t>
            </a:r>
            <a:r>
              <a:rPr lang="en-US" altLang="zh-CN" sz="1200" kern="1200" dirty="0" smtClean="0">
                <a:solidFill>
                  <a:schemeClr val="tx1"/>
                </a:solidFill>
                <a:latin typeface="+mn-lt"/>
                <a:ea typeface="+mn-ea"/>
                <a:cs typeface="+mn-cs"/>
              </a:rPr>
              <a:t>multiple passes</a:t>
            </a:r>
            <a:r>
              <a:rPr lang="zh-CN" altLang="en-US" sz="1200" kern="1200" dirty="0" smtClean="0">
                <a:solidFill>
                  <a:schemeClr val="tx1"/>
                </a:solidFill>
                <a:latin typeface="+mn-lt"/>
                <a:ea typeface="+mn-ea"/>
                <a:cs typeface="+mn-cs"/>
              </a:rPr>
              <a:t>、更无需图像金字塔；</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MB-FCN</a:t>
            </a:r>
            <a:r>
              <a:rPr lang="zh-CN" altLang="en-US" sz="1200" kern="1200" dirty="0" smtClean="0">
                <a:solidFill>
                  <a:schemeClr val="tx1"/>
                </a:solidFill>
                <a:latin typeface="+mn-lt"/>
                <a:ea typeface="+mn-ea"/>
                <a:cs typeface="+mn-cs"/>
              </a:rPr>
              <a:t>的每个分支用于检测特定尺度范围内的人脸，并通过不同</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层上的跨层连接实现人脸的特征表达；具体地，小尺度人脸特征</a:t>
            </a:r>
            <a:r>
              <a:rPr lang="en-US" altLang="zh-CN" sz="1200" kern="1200" dirty="0" err="1" smtClean="0">
                <a:solidFill>
                  <a:schemeClr val="tx1"/>
                </a:solidFill>
                <a:latin typeface="+mn-lt"/>
                <a:ea typeface="+mn-ea"/>
                <a:cs typeface="+mn-cs"/>
              </a:rPr>
              <a:t>concate</a:t>
            </a:r>
            <a:r>
              <a:rPr lang="zh-CN" altLang="en-US" sz="1200" kern="1200" dirty="0" smtClean="0">
                <a:solidFill>
                  <a:schemeClr val="tx1"/>
                </a:solidFill>
                <a:latin typeface="+mn-lt"/>
                <a:ea typeface="+mn-ea"/>
                <a:cs typeface="+mn-cs"/>
              </a:rPr>
              <a:t>了浅层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上的</a:t>
            </a:r>
            <a:r>
              <a:rPr lang="en-US" altLang="zh-CN" sz="1200" kern="1200" dirty="0" smtClean="0">
                <a:solidFill>
                  <a:schemeClr val="tx1"/>
                </a:solidFill>
                <a:latin typeface="+mn-lt"/>
                <a:ea typeface="+mn-ea"/>
                <a:cs typeface="+mn-cs"/>
              </a:rPr>
              <a:t>fine-grained</a:t>
            </a:r>
            <a:r>
              <a:rPr lang="zh-CN" altLang="en-US" sz="1200" kern="1200" dirty="0" smtClean="0">
                <a:solidFill>
                  <a:schemeClr val="tx1"/>
                </a:solidFill>
                <a:latin typeface="+mn-lt"/>
                <a:ea typeface="+mn-ea"/>
                <a:cs typeface="+mn-cs"/>
              </a:rPr>
              <a:t>特征，和高层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上高语义的稀疏特征（类似</a:t>
            </a:r>
            <a:r>
              <a:rPr lang="en-US" altLang="zh-CN" sz="1200" kern="1200" dirty="0" smtClean="0">
                <a:solidFill>
                  <a:schemeClr val="tx1"/>
                </a:solidFill>
                <a:latin typeface="+mn-lt"/>
                <a:ea typeface="+mn-ea"/>
                <a:cs typeface="+mn-cs"/>
              </a:rPr>
              <a:t>FPN</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SSD</a:t>
            </a:r>
            <a:r>
              <a:rPr lang="zh-CN" altLang="en-US" sz="1200" kern="1200" dirty="0" smtClean="0">
                <a:solidFill>
                  <a:schemeClr val="tx1"/>
                </a:solidFill>
                <a:latin typeface="+mn-lt"/>
                <a:ea typeface="+mn-ea"/>
                <a:cs typeface="+mn-cs"/>
              </a:rPr>
              <a:t>的多层检测分支上做人脸检测，不是</a:t>
            </a:r>
            <a:r>
              <a:rPr lang="en-US" altLang="zh-CN" sz="1200" kern="1200" dirty="0" err="1" smtClean="0">
                <a:solidFill>
                  <a:schemeClr val="tx1"/>
                </a:solidFill>
                <a:latin typeface="+mn-lt"/>
                <a:ea typeface="+mn-ea"/>
                <a:cs typeface="+mn-cs"/>
              </a:rPr>
              <a:t>frcnn</a:t>
            </a:r>
            <a:r>
              <a:rPr lang="zh-CN" altLang="en-US" sz="1200" kern="1200" dirty="0" smtClean="0">
                <a:solidFill>
                  <a:schemeClr val="tx1"/>
                </a:solidFill>
                <a:latin typeface="+mn-lt"/>
                <a:ea typeface="+mn-ea"/>
                <a:cs typeface="+mn-cs"/>
              </a:rPr>
              <a:t>仅使用</a:t>
            </a:r>
            <a:r>
              <a:rPr lang="en-US" altLang="zh-CN" sz="1200" kern="1200" dirty="0" smtClean="0">
                <a:solidFill>
                  <a:schemeClr val="tx1"/>
                </a:solidFill>
                <a:latin typeface="+mn-lt"/>
                <a:ea typeface="+mn-ea"/>
                <a:cs typeface="+mn-cs"/>
              </a:rPr>
              <a:t>conv5-3</a:t>
            </a:r>
            <a:r>
              <a:rPr lang="zh-CN" altLang="en-US" sz="1200" kern="1200" dirty="0" smtClean="0">
                <a:solidFill>
                  <a:schemeClr val="tx1"/>
                </a:solidFill>
                <a:latin typeface="+mn-lt"/>
                <a:ea typeface="+mn-ea"/>
                <a:cs typeface="+mn-cs"/>
              </a:rPr>
              <a:t>做检测），这样对于小尺度人脸的检测就十分有利；</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可以</a:t>
            </a:r>
            <a:r>
              <a:rPr lang="en-US" altLang="zh-CN" sz="1200" kern="1200" dirty="0" err="1" smtClean="0">
                <a:solidFill>
                  <a:schemeClr val="tx1"/>
                </a:solidFill>
                <a:latin typeface="+mn-lt"/>
                <a:ea typeface="+mn-ea"/>
                <a:cs typeface="+mn-cs"/>
              </a:rPr>
              <a:t>bg</a:t>
            </a:r>
            <a:r>
              <a:rPr lang="en-US" altLang="zh-CN" sz="1200" kern="1200" dirty="0" smtClean="0">
                <a:solidFill>
                  <a:schemeClr val="tx1"/>
                </a:solidFill>
                <a:latin typeface="+mn-lt"/>
                <a:ea typeface="+mn-ea"/>
                <a:cs typeface="+mn-cs"/>
              </a:rPr>
              <a:t> + </a:t>
            </a:r>
            <a:r>
              <a:rPr lang="en-US" altLang="zh-CN" sz="1200" kern="1200" dirty="0" err="1" smtClean="0">
                <a:solidFill>
                  <a:schemeClr val="tx1"/>
                </a:solidFill>
                <a:latin typeface="+mn-lt"/>
                <a:ea typeface="+mn-ea"/>
                <a:cs typeface="+mn-cs"/>
              </a:rPr>
              <a:t>sgd</a:t>
            </a:r>
            <a:r>
              <a:rPr lang="zh-CN" altLang="en-US" sz="1200" kern="1200" dirty="0" smtClean="0">
                <a:solidFill>
                  <a:schemeClr val="tx1"/>
                </a:solidFill>
                <a:latin typeface="+mn-lt"/>
                <a:ea typeface="+mn-ea"/>
                <a:cs typeface="+mn-cs"/>
              </a:rPr>
              <a:t>方式</a:t>
            </a:r>
            <a:r>
              <a:rPr lang="en-US" altLang="zh-CN" sz="1200" kern="1200" dirty="0" smtClean="0">
                <a:solidFill>
                  <a:schemeClr val="tx1"/>
                </a:solidFill>
                <a:latin typeface="+mn-lt"/>
                <a:ea typeface="+mn-ea"/>
                <a:cs typeface="+mn-cs"/>
              </a:rPr>
              <a:t>end2end</a:t>
            </a:r>
            <a:r>
              <a:rPr lang="zh-CN" altLang="en-US" sz="1200" kern="1200" dirty="0" smtClean="0">
                <a:solidFill>
                  <a:schemeClr val="tx1"/>
                </a:solidFill>
                <a:latin typeface="+mn-lt"/>
                <a:ea typeface="+mn-ea"/>
                <a:cs typeface="+mn-cs"/>
              </a:rPr>
              <a:t>训练，</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44</a:t>
            </a:fld>
            <a:endParaRPr lang="zh-CN" altLang="en-US"/>
          </a:p>
        </p:txBody>
      </p:sp>
    </p:spTree>
    <p:extLst>
      <p:ext uri="{BB962C8B-B14F-4D97-AF65-F5344CB8AC3E}">
        <p14:creationId xmlns:p14="http://schemas.microsoft.com/office/powerpoint/2010/main" val="245155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https://arxiv.org/pdf/1802.06488.pdf</a:t>
            </a:r>
          </a:p>
          <a:p>
            <a:r>
              <a:rPr lang="en-US" altLang="zh-CN" dirty="0" smtClean="0"/>
              <a:t>Tiny SSD: A Tiny Single-shot Detection Deep Convolutional Neural Network for Real-time Embedded Object Detection</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45</a:t>
            </a:fld>
            <a:endParaRPr lang="zh-CN" altLang="en-US"/>
          </a:p>
        </p:txBody>
      </p:sp>
    </p:spTree>
    <p:extLst>
      <p:ext uri="{BB962C8B-B14F-4D97-AF65-F5344CB8AC3E}">
        <p14:creationId xmlns:p14="http://schemas.microsoft.com/office/powerpoint/2010/main" val="5151816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https://arxiv.org/pdf/1801.04381.pdf</a:t>
            </a:r>
          </a:p>
          <a:p>
            <a:r>
              <a:rPr lang="en-US" altLang="zh-CN" dirty="0" smtClean="0"/>
              <a:t>MobileNetV2: Inverted Residuals and Linear Bottlenecks</a:t>
            </a:r>
          </a:p>
          <a:p>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Depthwise</a:t>
            </a:r>
            <a:r>
              <a:rPr lang="en-US" altLang="zh-CN" sz="1200" b="0" i="0" kern="1200" dirty="0" smtClean="0">
                <a:solidFill>
                  <a:schemeClr val="tx1"/>
                </a:solidFill>
                <a:effectLst/>
                <a:latin typeface="+mn-lt"/>
                <a:ea typeface="+mn-ea"/>
                <a:cs typeface="+mn-cs"/>
              </a:rPr>
              <a:t> Separable Convolution: 1. </a:t>
            </a:r>
            <a:r>
              <a:rPr lang="en-US" altLang="zh-CN" sz="1200" b="0" i="0" kern="1200" dirty="0" err="1" smtClean="0">
                <a:solidFill>
                  <a:schemeClr val="tx1"/>
                </a:solidFill>
                <a:effectLst/>
                <a:latin typeface="+mn-lt"/>
                <a:ea typeface="+mn-ea"/>
                <a:cs typeface="+mn-cs"/>
              </a:rPr>
              <a:t>Depthwise</a:t>
            </a:r>
            <a:r>
              <a:rPr lang="en-US" altLang="zh-CN" sz="1200" b="0" i="0" kern="1200" dirty="0" smtClean="0">
                <a:solidFill>
                  <a:schemeClr val="tx1"/>
                </a:solidFill>
                <a:effectLst/>
                <a:latin typeface="+mn-lt"/>
                <a:ea typeface="+mn-ea"/>
                <a:cs typeface="+mn-cs"/>
              </a:rPr>
              <a:t> Conv for filtering stage and 2. Pointwise Conv</a:t>
            </a:r>
          </a:p>
          <a:p>
            <a:r>
              <a:rPr lang="en-US" altLang="zh-CN" sz="1200" b="0" i="0" kern="1200" dirty="0" smtClean="0">
                <a:solidFill>
                  <a:schemeClr val="tx1"/>
                </a:solidFill>
                <a:effectLst/>
                <a:latin typeface="+mn-lt"/>
                <a:ea typeface="+mn-ea"/>
                <a:cs typeface="+mn-cs"/>
              </a:rPr>
              <a:t>https://www.youtube.com/watch?v=T7o3xvJLuHk</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https://blog.csdn.net/Dlyldxwl/article/details/79101293</a:t>
            </a: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MobileNet</a:t>
            </a:r>
            <a:r>
              <a:rPr lang="zh-CN" altLang="en-US" sz="1200" b="0" i="0" kern="1200" dirty="0" smtClean="0">
                <a:solidFill>
                  <a:schemeClr val="tx1"/>
                </a:solidFill>
                <a:effectLst/>
                <a:latin typeface="+mn-lt"/>
                <a:ea typeface="+mn-ea"/>
                <a:cs typeface="+mn-cs"/>
              </a:rPr>
              <a:t>速度快不快，与</a:t>
            </a:r>
            <a:r>
              <a:rPr lang="en-US" altLang="zh-CN" sz="1200" b="0" i="0" kern="1200" dirty="0" err="1" smtClean="0">
                <a:solidFill>
                  <a:schemeClr val="tx1"/>
                </a:solidFill>
                <a:effectLst/>
                <a:latin typeface="+mn-lt"/>
                <a:ea typeface="+mn-ea"/>
                <a:cs typeface="+mn-cs"/>
              </a:rPr>
              <a:t>inferece</a:t>
            </a:r>
            <a:r>
              <a:rPr lang="en-US" altLang="zh-CN" sz="1200" b="0" i="0" kern="1200" dirty="0" smtClean="0">
                <a:solidFill>
                  <a:schemeClr val="tx1"/>
                </a:solidFill>
                <a:effectLst/>
                <a:latin typeface="+mn-lt"/>
                <a:ea typeface="+mn-ea"/>
                <a:cs typeface="+mn-cs"/>
              </a:rPr>
              <a:t> framework</a:t>
            </a:r>
            <a:r>
              <a:rPr lang="zh-CN" altLang="en-US" sz="1200" b="0" i="0" kern="1200" dirty="0" smtClean="0">
                <a:solidFill>
                  <a:schemeClr val="tx1"/>
                </a:solidFill>
                <a:effectLst/>
                <a:latin typeface="+mn-lt"/>
                <a:ea typeface="+mn-ea"/>
                <a:cs typeface="+mn-cs"/>
              </a:rPr>
              <a:t>中</a:t>
            </a:r>
            <a:r>
              <a:rPr lang="en-US" altLang="zh-CN" sz="1200" b="0" i="0" kern="1200" dirty="0" smtClean="0">
                <a:solidFill>
                  <a:schemeClr val="tx1"/>
                </a:solidFill>
                <a:effectLst/>
                <a:latin typeface="+mn-lt"/>
                <a:ea typeface="+mn-ea"/>
                <a:cs typeface="+mn-cs"/>
              </a:rPr>
              <a:t>CONV1x1</a:t>
            </a:r>
            <a:r>
              <a:rPr lang="zh-CN" altLang="en-US" sz="1200" b="0" i="0" kern="1200" dirty="0" smtClean="0">
                <a:solidFill>
                  <a:schemeClr val="tx1"/>
                </a:solidFill>
                <a:effectLst/>
                <a:latin typeface="+mn-lt"/>
                <a:ea typeface="+mn-ea"/>
                <a:cs typeface="+mn-cs"/>
              </a:rPr>
              <a:t>的优化程度密切相关。</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46</a:t>
            </a:fld>
            <a:endParaRPr lang="zh-CN" altLang="en-US"/>
          </a:p>
        </p:txBody>
      </p:sp>
    </p:spTree>
    <p:extLst>
      <p:ext uri="{BB962C8B-B14F-4D97-AF65-F5344CB8AC3E}">
        <p14:creationId xmlns:p14="http://schemas.microsoft.com/office/powerpoint/2010/main" val="1913211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47</a:t>
            </a:fld>
            <a:endParaRPr lang="zh-CN" altLang="en-US"/>
          </a:p>
        </p:txBody>
      </p:sp>
    </p:spTree>
    <p:extLst>
      <p:ext uri="{BB962C8B-B14F-4D97-AF65-F5344CB8AC3E}">
        <p14:creationId xmlns:p14="http://schemas.microsoft.com/office/powerpoint/2010/main" val="3962213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https://arxiv.org/pdf/1801.04381.pdf</a:t>
            </a:r>
          </a:p>
          <a:p>
            <a:r>
              <a:rPr lang="en-US" altLang="zh-CN" dirty="0" smtClean="0"/>
              <a:t>MobileNetV2: Inverted Residuals and Linear Bottlenecks</a:t>
            </a:r>
          </a:p>
          <a:p>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Depthwise</a:t>
            </a:r>
            <a:r>
              <a:rPr lang="en-US" altLang="zh-CN" sz="1200" b="0" i="0" kern="1200" dirty="0" smtClean="0">
                <a:solidFill>
                  <a:schemeClr val="tx1"/>
                </a:solidFill>
                <a:effectLst/>
                <a:latin typeface="+mn-lt"/>
                <a:ea typeface="+mn-ea"/>
                <a:cs typeface="+mn-cs"/>
              </a:rPr>
              <a:t> Separable Convolution: 1. </a:t>
            </a:r>
            <a:r>
              <a:rPr lang="en-US" altLang="zh-CN" sz="1200" b="0" i="0" kern="1200" dirty="0" err="1" smtClean="0">
                <a:solidFill>
                  <a:schemeClr val="tx1"/>
                </a:solidFill>
                <a:effectLst/>
                <a:latin typeface="+mn-lt"/>
                <a:ea typeface="+mn-ea"/>
                <a:cs typeface="+mn-cs"/>
              </a:rPr>
              <a:t>Depthwise</a:t>
            </a:r>
            <a:r>
              <a:rPr lang="en-US" altLang="zh-CN" sz="1200" b="0" i="0" kern="1200" dirty="0" smtClean="0">
                <a:solidFill>
                  <a:schemeClr val="tx1"/>
                </a:solidFill>
                <a:effectLst/>
                <a:latin typeface="+mn-lt"/>
                <a:ea typeface="+mn-ea"/>
                <a:cs typeface="+mn-cs"/>
              </a:rPr>
              <a:t> Conv for filtering stage and 2. Pointwise Conv</a:t>
            </a:r>
          </a:p>
          <a:p>
            <a:r>
              <a:rPr lang="en-US" altLang="zh-CN" sz="1200" b="0" i="0" kern="1200" dirty="0" smtClean="0">
                <a:solidFill>
                  <a:schemeClr val="tx1"/>
                </a:solidFill>
                <a:effectLst/>
                <a:latin typeface="+mn-lt"/>
                <a:ea typeface="+mn-ea"/>
                <a:cs typeface="+mn-cs"/>
              </a:rPr>
              <a:t>https://www.youtube.com/watch?v=T7o3xvJLuHk </a:t>
            </a:r>
          </a:p>
          <a:p>
            <a:r>
              <a:rPr lang="en-US" altLang="zh-CN" sz="1200" b="0" i="0" kern="1200" dirty="0" smtClean="0">
                <a:solidFill>
                  <a:schemeClr val="tx1"/>
                </a:solidFill>
                <a:effectLst/>
                <a:latin typeface="+mn-lt"/>
                <a:ea typeface="+mn-ea"/>
                <a:cs typeface="+mn-cs"/>
              </a:rPr>
              <a:t>https://eli.thegreenplace.net/2018/depthwise-separable-convolutions-for-machine-learning.html</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48</a:t>
            </a:fld>
            <a:endParaRPr lang="zh-CN" altLang="en-US"/>
          </a:p>
        </p:txBody>
      </p:sp>
    </p:spTree>
    <p:extLst>
      <p:ext uri="{BB962C8B-B14F-4D97-AF65-F5344CB8AC3E}">
        <p14:creationId xmlns:p14="http://schemas.microsoft.com/office/powerpoint/2010/main" val="1416414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49</a:t>
            </a:fld>
            <a:endParaRPr lang="zh-CN" altLang="en-US"/>
          </a:p>
        </p:txBody>
      </p:sp>
    </p:spTree>
    <p:extLst>
      <p:ext uri="{BB962C8B-B14F-4D97-AF65-F5344CB8AC3E}">
        <p14:creationId xmlns:p14="http://schemas.microsoft.com/office/powerpoint/2010/main" val="213748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图像总共包含</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个人脸</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黄色椭圆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，某</a:t>
            </a:r>
            <a:r>
              <a:rPr lang="en-US" altLang="zh-CN" sz="1200" b="0" i="0" kern="1200" dirty="0" smtClean="0">
                <a:solidFill>
                  <a:schemeClr val="tx1"/>
                </a:solidFill>
                <a:effectLst/>
                <a:latin typeface="+mn-lt"/>
                <a:ea typeface="+mn-ea"/>
                <a:cs typeface="+mn-cs"/>
              </a:rPr>
              <a:t>detector</a:t>
            </a:r>
            <a:r>
              <a:rPr lang="zh-CN" altLang="en-US" sz="1200" b="0" i="0" kern="1200" dirty="0" smtClean="0">
                <a:solidFill>
                  <a:schemeClr val="tx1"/>
                </a:solidFill>
                <a:effectLst/>
                <a:latin typeface="+mn-lt"/>
                <a:ea typeface="+mn-ea"/>
                <a:cs typeface="+mn-cs"/>
              </a:rPr>
              <a:t>给出了</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个检测结果</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绿色框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，其中</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个正确，</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个错误，这时候误检数为</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，召回率为</a:t>
            </a:r>
            <a:r>
              <a:rPr lang="en-US" altLang="zh-CN" sz="1200" b="0" i="0" kern="1200" dirty="0" smtClean="0">
                <a:solidFill>
                  <a:schemeClr val="tx1"/>
                </a:solidFill>
                <a:effectLst/>
                <a:latin typeface="+mn-lt"/>
                <a:ea typeface="+mn-ea"/>
                <a:cs typeface="+mn-cs"/>
              </a:rPr>
              <a:t>5/7=71.43%</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5</a:t>
            </a:fld>
            <a:endParaRPr lang="zh-CN" altLang="en-US"/>
          </a:p>
        </p:txBody>
      </p:sp>
    </p:spTree>
    <p:extLst>
      <p:ext uri="{BB962C8B-B14F-4D97-AF65-F5344CB8AC3E}">
        <p14:creationId xmlns:p14="http://schemas.microsoft.com/office/powerpoint/2010/main" val="1421927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http://machinethink.net/blog/mobilenet-v2/</a:t>
            </a:r>
          </a:p>
          <a:p>
            <a:pPr fontAlgn="base"/>
            <a:r>
              <a:rPr lang="en-US" altLang="zh-CN" sz="1200" b="0" i="0" kern="1200" dirty="0" smtClean="0">
                <a:solidFill>
                  <a:schemeClr val="tx1"/>
                </a:solidFill>
                <a:effectLst/>
                <a:latin typeface="+mn-lt"/>
                <a:ea typeface="+mn-ea"/>
                <a:cs typeface="+mn-cs"/>
              </a:rPr>
              <a:t>This time there are three convolutional layers in the block. The last two are the ones we already know: a </a:t>
            </a:r>
            <a:r>
              <a:rPr lang="en-US" altLang="zh-CN" sz="1200" b="0" i="0" kern="1200" dirty="0" err="1" smtClean="0">
                <a:solidFill>
                  <a:schemeClr val="tx1"/>
                </a:solidFill>
                <a:effectLst/>
                <a:latin typeface="+mn-lt"/>
                <a:ea typeface="+mn-ea"/>
                <a:cs typeface="+mn-cs"/>
              </a:rPr>
              <a:t>depthwise</a:t>
            </a:r>
            <a:r>
              <a:rPr lang="en-US" altLang="zh-CN" sz="1200" b="0" i="0" kern="1200" dirty="0" smtClean="0">
                <a:solidFill>
                  <a:schemeClr val="tx1"/>
                </a:solidFill>
                <a:effectLst/>
                <a:latin typeface="+mn-lt"/>
                <a:ea typeface="+mn-ea"/>
                <a:cs typeface="+mn-cs"/>
              </a:rPr>
              <a:t> convolution that filters the inputs, followed by a 1×1 pointwise convolution layer. However, this 1×1 layer now has a different job.</a:t>
            </a:r>
          </a:p>
          <a:p>
            <a:pPr fontAlgn="base"/>
            <a:endParaRPr lang="en-US" altLang="zh-CN" sz="1200" b="0" i="0" kern="1200" dirty="0" smtClean="0">
              <a:solidFill>
                <a:schemeClr val="tx1"/>
              </a:solidFill>
              <a:effectLst/>
              <a:latin typeface="+mn-lt"/>
              <a:ea typeface="+mn-ea"/>
              <a:cs typeface="+mn-cs"/>
            </a:endParaRPr>
          </a:p>
          <a:p>
            <a:pPr fontAlgn="base"/>
            <a:r>
              <a:rPr lang="en-US" altLang="zh-CN" sz="1200" b="0" i="0" kern="1200" dirty="0" smtClean="0">
                <a:solidFill>
                  <a:schemeClr val="tx1"/>
                </a:solidFill>
                <a:effectLst/>
                <a:latin typeface="+mn-lt"/>
                <a:ea typeface="+mn-ea"/>
                <a:cs typeface="+mn-cs"/>
              </a:rPr>
              <a:t>In V1 the pointwise convolution either kept the number of channels the same or doubled them. In V2 it does the opposite: it makes the number of channels smaller. This is why this layer is now known as the </a:t>
            </a:r>
            <a:r>
              <a:rPr lang="en-US" altLang="zh-CN" sz="1200" b="1" i="0" kern="1200" dirty="0" smtClean="0">
                <a:solidFill>
                  <a:schemeClr val="tx1"/>
                </a:solidFill>
                <a:effectLst/>
                <a:latin typeface="+mn-lt"/>
                <a:ea typeface="+mn-ea"/>
                <a:cs typeface="+mn-cs"/>
              </a:rPr>
              <a:t>projection layer</a:t>
            </a:r>
            <a:r>
              <a:rPr lang="en-US" altLang="zh-CN" sz="1200" b="0" i="0" kern="1200" dirty="0" smtClean="0">
                <a:solidFill>
                  <a:schemeClr val="tx1"/>
                </a:solidFill>
                <a:effectLst/>
                <a:latin typeface="+mn-lt"/>
                <a:ea typeface="+mn-ea"/>
                <a:cs typeface="+mn-cs"/>
              </a:rPr>
              <a:t> — it projects data with a high number of dimensions (channels) into a tensor with a much lower number of dimensions.</a:t>
            </a:r>
          </a:p>
          <a:p>
            <a:pPr fontAlgn="base"/>
            <a:endParaRPr lang="en-US" altLang="zh-CN" sz="1200" b="0" i="0" kern="1200" dirty="0" smtClean="0">
              <a:solidFill>
                <a:schemeClr val="tx1"/>
              </a:solidFill>
              <a:effectLst/>
              <a:latin typeface="+mn-lt"/>
              <a:ea typeface="+mn-ea"/>
              <a:cs typeface="+mn-cs"/>
            </a:endParaRPr>
          </a:p>
          <a:p>
            <a:pPr fontAlgn="base"/>
            <a:r>
              <a:rPr lang="en-US" altLang="zh-CN" sz="1200" b="0" i="0" kern="1200" dirty="0" smtClean="0">
                <a:solidFill>
                  <a:schemeClr val="tx1"/>
                </a:solidFill>
                <a:effectLst/>
                <a:latin typeface="+mn-lt"/>
                <a:ea typeface="+mn-ea"/>
                <a:cs typeface="+mn-cs"/>
              </a:rPr>
              <a:t>For example, the </a:t>
            </a:r>
            <a:r>
              <a:rPr lang="en-US" altLang="zh-CN" sz="1200" b="0" i="0" kern="1200" dirty="0" err="1" smtClean="0">
                <a:solidFill>
                  <a:schemeClr val="tx1"/>
                </a:solidFill>
                <a:effectLst/>
                <a:latin typeface="+mn-lt"/>
                <a:ea typeface="+mn-ea"/>
                <a:cs typeface="+mn-cs"/>
              </a:rPr>
              <a:t>depthwise</a:t>
            </a:r>
            <a:r>
              <a:rPr lang="en-US" altLang="zh-CN" sz="1200" b="0" i="0" kern="1200" dirty="0" smtClean="0">
                <a:solidFill>
                  <a:schemeClr val="tx1"/>
                </a:solidFill>
                <a:effectLst/>
                <a:latin typeface="+mn-lt"/>
                <a:ea typeface="+mn-ea"/>
                <a:cs typeface="+mn-cs"/>
              </a:rPr>
              <a:t> layer may work on a tensor with 144 channels, which the projection layer will then shrink down to only 24 channels. This kind of layer is also called a </a:t>
            </a:r>
            <a:r>
              <a:rPr lang="en-US" altLang="zh-CN" sz="1200" b="1" i="0" kern="1200" dirty="0" smtClean="0">
                <a:solidFill>
                  <a:schemeClr val="tx1"/>
                </a:solidFill>
                <a:effectLst/>
                <a:latin typeface="+mn-lt"/>
                <a:ea typeface="+mn-ea"/>
                <a:cs typeface="+mn-cs"/>
              </a:rPr>
              <a:t>bottleneck layer</a:t>
            </a:r>
            <a:r>
              <a:rPr lang="en-US" altLang="zh-CN" sz="1200" b="0" i="0" kern="1200" dirty="0" smtClean="0">
                <a:solidFill>
                  <a:schemeClr val="tx1"/>
                </a:solidFill>
                <a:effectLst/>
                <a:latin typeface="+mn-lt"/>
                <a:ea typeface="+mn-ea"/>
                <a:cs typeface="+mn-cs"/>
              </a:rPr>
              <a:t> because it reduces the amount of data that flows through the network. (This is where the “bottleneck residual block” gets its name from: the output of each block is a bottleneck.)</a:t>
            </a:r>
          </a:p>
          <a:p>
            <a:pPr fontAlgn="base"/>
            <a:endParaRPr lang="en-US" altLang="zh-CN" sz="1200" b="0" i="0" kern="1200" dirty="0" smtClean="0">
              <a:solidFill>
                <a:schemeClr val="tx1"/>
              </a:solidFill>
              <a:effectLst/>
              <a:latin typeface="+mn-lt"/>
              <a:ea typeface="+mn-ea"/>
              <a:cs typeface="+mn-cs"/>
            </a:endParaRPr>
          </a:p>
          <a:p>
            <a:pPr fontAlgn="base"/>
            <a:r>
              <a:rPr lang="en-US" altLang="zh-CN" sz="1200" b="0" i="0" kern="1200" dirty="0" smtClean="0">
                <a:solidFill>
                  <a:schemeClr val="tx1"/>
                </a:solidFill>
                <a:effectLst/>
                <a:latin typeface="+mn-lt"/>
                <a:ea typeface="+mn-ea"/>
                <a:cs typeface="+mn-cs"/>
              </a:rPr>
              <a:t>The first layer is the new kid in the block. This is also a 1×1 convolution. Its purpose is to expand the number of channels in the data before it goes into the </a:t>
            </a:r>
            <a:r>
              <a:rPr lang="en-US" altLang="zh-CN" sz="1200" b="0" i="0" kern="1200" dirty="0" err="1" smtClean="0">
                <a:solidFill>
                  <a:schemeClr val="tx1"/>
                </a:solidFill>
                <a:effectLst/>
                <a:latin typeface="+mn-lt"/>
                <a:ea typeface="+mn-ea"/>
                <a:cs typeface="+mn-cs"/>
              </a:rPr>
              <a:t>depthwise</a:t>
            </a:r>
            <a:r>
              <a:rPr lang="en-US" altLang="zh-CN" sz="1200" b="0" i="0" kern="1200" dirty="0" smtClean="0">
                <a:solidFill>
                  <a:schemeClr val="tx1"/>
                </a:solidFill>
                <a:effectLst/>
                <a:latin typeface="+mn-lt"/>
                <a:ea typeface="+mn-ea"/>
                <a:cs typeface="+mn-cs"/>
              </a:rPr>
              <a:t> convolution. Hence, this </a:t>
            </a:r>
            <a:r>
              <a:rPr lang="en-US" altLang="zh-CN" sz="1200" b="1" i="0" kern="1200" dirty="0" smtClean="0">
                <a:solidFill>
                  <a:schemeClr val="tx1"/>
                </a:solidFill>
                <a:effectLst/>
                <a:latin typeface="+mn-lt"/>
                <a:ea typeface="+mn-ea"/>
                <a:cs typeface="+mn-cs"/>
              </a:rPr>
              <a:t>expansion layer</a:t>
            </a:r>
            <a:r>
              <a:rPr lang="en-US" altLang="zh-CN" sz="1200" b="0" i="0" kern="1200" dirty="0" smtClean="0">
                <a:solidFill>
                  <a:schemeClr val="tx1"/>
                </a:solidFill>
                <a:effectLst/>
                <a:latin typeface="+mn-lt"/>
                <a:ea typeface="+mn-ea"/>
                <a:cs typeface="+mn-cs"/>
              </a:rPr>
              <a:t> always has more output channels than input channels — it pretty much does the opposite of the projection layer.</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50</a:t>
            </a:fld>
            <a:endParaRPr lang="zh-CN" altLang="en-US"/>
          </a:p>
        </p:txBody>
      </p:sp>
    </p:spTree>
    <p:extLst>
      <p:ext uri="{BB962C8B-B14F-4D97-AF65-F5344CB8AC3E}">
        <p14:creationId xmlns:p14="http://schemas.microsoft.com/office/powerpoint/2010/main" val="7324193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51</a:t>
            </a:fld>
            <a:endParaRPr lang="zh-CN" altLang="en-US"/>
          </a:p>
        </p:txBody>
      </p:sp>
    </p:spTree>
    <p:extLst>
      <p:ext uri="{BB962C8B-B14F-4D97-AF65-F5344CB8AC3E}">
        <p14:creationId xmlns:p14="http://schemas.microsoft.com/office/powerpoint/2010/main" val="25575751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https://arxiv.org/ftp/arxiv/papers/1810/1810.01732.pdf </a:t>
            </a:r>
            <a:r>
              <a:rPr lang="en-US" altLang="zh-CN" dirty="0" smtClean="0"/>
              <a:t>2018 Low-Power Image Recognition Challenge </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52</a:t>
            </a:fld>
            <a:endParaRPr lang="zh-CN" altLang="en-US"/>
          </a:p>
        </p:txBody>
      </p:sp>
    </p:spTree>
    <p:extLst>
      <p:ext uri="{BB962C8B-B14F-4D97-AF65-F5344CB8AC3E}">
        <p14:creationId xmlns:p14="http://schemas.microsoft.com/office/powerpoint/2010/main" val="3422380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err="1" smtClean="0">
                <a:solidFill>
                  <a:schemeClr val="tx1"/>
                </a:solidFill>
                <a:effectLst/>
                <a:latin typeface="+mn-lt"/>
                <a:ea typeface="+mn-ea"/>
                <a:cs typeface="+mn-cs"/>
              </a:rPr>
              <a:t>Pelee</a:t>
            </a:r>
            <a:r>
              <a:rPr lang="en-US" altLang="zh-CN" sz="1200" b="1" i="0" kern="1200" dirty="0" smtClean="0">
                <a:solidFill>
                  <a:schemeClr val="tx1"/>
                </a:solidFill>
                <a:effectLst/>
                <a:latin typeface="+mn-lt"/>
                <a:ea typeface="+mn-ea"/>
                <a:cs typeface="+mn-cs"/>
              </a:rPr>
              <a:t>: A Real-Time Object Detection System on Mobile Devices</a:t>
            </a:r>
          </a:p>
          <a:p>
            <a:r>
              <a:rPr lang="en-US" altLang="zh-CN" sz="1200" b="0" i="0" u="none" strike="noStrike" kern="1200" dirty="0" smtClean="0">
                <a:solidFill>
                  <a:schemeClr val="tx1"/>
                </a:solidFill>
                <a:effectLst/>
                <a:latin typeface="+mn-lt"/>
                <a:ea typeface="+mn-ea"/>
                <a:cs typeface="+mn-cs"/>
                <a:hlinkClick r:id="rId3"/>
              </a:rPr>
              <a:t>https://github.com/Robert-JunWang/Pelee</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论文目标：</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在网络结构设计上更加精致，可以在移动端进行实时物体检测。</a:t>
            </a:r>
          </a:p>
          <a:p>
            <a:r>
              <a:rPr lang="zh-CN" altLang="en-US" sz="1200" b="1" i="0" kern="1200" dirty="0" smtClean="0">
                <a:solidFill>
                  <a:schemeClr val="tx1"/>
                </a:solidFill>
                <a:effectLst/>
                <a:latin typeface="+mn-lt"/>
                <a:ea typeface="+mn-ea"/>
                <a:cs typeface="+mn-cs"/>
              </a:rPr>
              <a:t>核心思想：</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 Two-Way Dense Layer</a:t>
            </a:r>
          </a:p>
          <a:p>
            <a:r>
              <a:rPr lang="en-US" altLang="zh-CN" sz="1200" b="0" i="0" kern="1200" dirty="0" err="1" smtClean="0">
                <a:solidFill>
                  <a:schemeClr val="tx1"/>
                </a:solidFill>
                <a:effectLst/>
                <a:latin typeface="+mn-lt"/>
                <a:ea typeface="+mn-ea"/>
                <a:cs typeface="+mn-cs"/>
              </a:rPr>
              <a:t>Pelee</a:t>
            </a:r>
            <a:r>
              <a:rPr lang="zh-CN" altLang="en-US" sz="1200" b="0" i="0" kern="1200" dirty="0" smtClean="0">
                <a:solidFill>
                  <a:schemeClr val="tx1"/>
                </a:solidFill>
                <a:effectLst/>
                <a:latin typeface="+mn-lt"/>
                <a:ea typeface="+mn-ea"/>
                <a:cs typeface="+mn-cs"/>
              </a:rPr>
              <a:t>使用两路卷积层来得到不同尺寸的感受野。</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左边先通过</a:t>
            </a:r>
            <a:r>
              <a:rPr lang="en-US" altLang="zh-CN" sz="1200" b="0" i="0" kern="1200" dirty="0" smtClean="0">
                <a:solidFill>
                  <a:schemeClr val="tx1"/>
                </a:solidFill>
                <a:effectLst/>
                <a:latin typeface="+mn-lt"/>
                <a:ea typeface="+mn-ea"/>
                <a:cs typeface="+mn-cs"/>
              </a:rPr>
              <a:t>1 x 1</a:t>
            </a:r>
            <a:r>
              <a:rPr lang="zh-CN" altLang="en-US" sz="1200" b="0" i="0" kern="1200" dirty="0" smtClean="0">
                <a:solidFill>
                  <a:schemeClr val="tx1"/>
                </a:solidFill>
                <a:effectLst/>
                <a:latin typeface="+mn-lt"/>
                <a:ea typeface="+mn-ea"/>
                <a:cs typeface="+mn-cs"/>
              </a:rPr>
              <a:t>卷积，后面接</a:t>
            </a:r>
            <a:r>
              <a:rPr lang="en-US" altLang="zh-CN" sz="1200" b="0" i="0" kern="1200" dirty="0" smtClean="0">
                <a:solidFill>
                  <a:schemeClr val="tx1"/>
                </a:solidFill>
                <a:effectLst/>
                <a:latin typeface="+mn-lt"/>
                <a:ea typeface="+mn-ea"/>
                <a:cs typeface="+mn-cs"/>
              </a:rPr>
              <a:t>3 x3</a:t>
            </a:r>
            <a:r>
              <a:rPr lang="zh-CN" altLang="en-US" sz="1200" b="0" i="0" kern="1200" dirty="0" smtClean="0">
                <a:solidFill>
                  <a:schemeClr val="tx1"/>
                </a:solidFill>
                <a:effectLst/>
                <a:latin typeface="+mn-lt"/>
                <a:ea typeface="+mn-ea"/>
                <a:cs typeface="+mn-cs"/>
              </a:rPr>
              <a:t>卷积，使其对小物体有更好表现。</a:t>
            </a:r>
          </a:p>
          <a:p>
            <a:r>
              <a:rPr lang="zh-CN" altLang="en-US" sz="1200" b="0" i="0" kern="1200" dirty="0" smtClean="0">
                <a:solidFill>
                  <a:schemeClr val="tx1"/>
                </a:solidFill>
                <a:effectLst/>
                <a:latin typeface="+mn-lt"/>
                <a:ea typeface="+mn-ea"/>
                <a:cs typeface="+mn-cs"/>
              </a:rPr>
              <a:t>右边先通过</a:t>
            </a:r>
            <a:r>
              <a:rPr lang="en-US" altLang="zh-CN" sz="1200" b="0" i="0" kern="1200" dirty="0" smtClean="0">
                <a:solidFill>
                  <a:schemeClr val="tx1"/>
                </a:solidFill>
                <a:effectLst/>
                <a:latin typeface="+mn-lt"/>
                <a:ea typeface="+mn-ea"/>
                <a:cs typeface="+mn-cs"/>
              </a:rPr>
              <a:t>1 x 1</a:t>
            </a:r>
            <a:r>
              <a:rPr lang="zh-CN" altLang="en-US" sz="1200" b="0" i="0" kern="1200" dirty="0" smtClean="0">
                <a:solidFill>
                  <a:schemeClr val="tx1"/>
                </a:solidFill>
                <a:effectLst/>
                <a:latin typeface="+mn-lt"/>
                <a:ea typeface="+mn-ea"/>
                <a:cs typeface="+mn-cs"/>
              </a:rPr>
              <a:t>卷积，两个</a:t>
            </a:r>
            <a:r>
              <a:rPr lang="en-US" altLang="zh-CN" sz="1200" b="0" i="0" kern="1200" dirty="0" smtClean="0">
                <a:solidFill>
                  <a:schemeClr val="tx1"/>
                </a:solidFill>
                <a:effectLst/>
                <a:latin typeface="+mn-lt"/>
                <a:ea typeface="+mn-ea"/>
                <a:cs typeface="+mn-cs"/>
              </a:rPr>
              <a:t>3 x 3</a:t>
            </a:r>
            <a:r>
              <a:rPr lang="zh-CN" altLang="en-US" sz="1200" b="0" i="0" kern="1200" dirty="0" smtClean="0">
                <a:solidFill>
                  <a:schemeClr val="tx1"/>
                </a:solidFill>
                <a:effectLst/>
                <a:latin typeface="+mn-lt"/>
                <a:ea typeface="+mn-ea"/>
                <a:cs typeface="+mn-cs"/>
              </a:rPr>
              <a:t>卷积代替</a:t>
            </a:r>
            <a:r>
              <a:rPr lang="en-US" altLang="zh-CN" sz="1200" b="0" i="0" kern="1200" dirty="0" smtClean="0">
                <a:solidFill>
                  <a:schemeClr val="tx1"/>
                </a:solidFill>
                <a:effectLst/>
                <a:latin typeface="+mn-lt"/>
                <a:ea typeface="+mn-ea"/>
                <a:cs typeface="+mn-cs"/>
              </a:rPr>
              <a:t>5 x 5</a:t>
            </a:r>
            <a:r>
              <a:rPr lang="zh-CN" altLang="en-US" sz="1200" b="0" i="0" kern="1200" dirty="0" smtClean="0">
                <a:solidFill>
                  <a:schemeClr val="tx1"/>
                </a:solidFill>
                <a:effectLst/>
                <a:latin typeface="+mn-lt"/>
                <a:ea typeface="+mn-ea"/>
                <a:cs typeface="+mn-cs"/>
              </a:rPr>
              <a:t>卷积，有更小的计算量和参数个数，且对大物体有更好表现。</a:t>
            </a:r>
          </a:p>
          <a:p>
            <a:endParaRPr lang="en-US" altLang="zh-CN" sz="1200" b="1"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 Stem Block</a:t>
            </a:r>
          </a:p>
          <a:p>
            <a:r>
              <a:rPr lang="zh-CN" altLang="en-US" sz="1200" b="0" i="0" kern="1200" dirty="0" smtClean="0">
                <a:solidFill>
                  <a:schemeClr val="tx1"/>
                </a:solidFill>
                <a:effectLst/>
                <a:latin typeface="+mn-lt"/>
                <a:ea typeface="+mn-ea"/>
                <a:cs typeface="+mn-cs"/>
              </a:rPr>
              <a:t>网络前几层对于特征的表达十分重要，</a:t>
            </a:r>
            <a:r>
              <a:rPr lang="en-US" altLang="zh-CN" sz="1200" b="0" i="0" kern="1200" dirty="0" err="1" smtClean="0">
                <a:solidFill>
                  <a:schemeClr val="tx1"/>
                </a:solidFill>
                <a:effectLst/>
                <a:latin typeface="+mn-lt"/>
                <a:ea typeface="+mn-ea"/>
                <a:cs typeface="+mn-cs"/>
              </a:rPr>
              <a:t>Pelee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采用了类似于</a:t>
            </a:r>
            <a:r>
              <a:rPr lang="en-US" altLang="zh-CN" sz="1200" b="0" i="0" kern="1200" dirty="0" smtClean="0">
                <a:solidFill>
                  <a:schemeClr val="tx1"/>
                </a:solidFill>
                <a:effectLst/>
                <a:latin typeface="+mn-lt"/>
                <a:ea typeface="+mn-ea"/>
                <a:cs typeface="+mn-cs"/>
              </a:rPr>
              <a:t>DSOD</a:t>
            </a:r>
            <a:r>
              <a:rPr lang="zh-CN" altLang="en-US" sz="1200" b="0" i="0" kern="1200" dirty="0" smtClean="0">
                <a:solidFill>
                  <a:schemeClr val="tx1"/>
                </a:solidFill>
                <a:effectLst/>
                <a:latin typeface="+mn-lt"/>
                <a:ea typeface="+mn-ea"/>
                <a:cs typeface="+mn-cs"/>
              </a:rPr>
              <a:t>算法的</a:t>
            </a:r>
            <a:r>
              <a:rPr lang="en-US" altLang="zh-CN" sz="1200" b="0" i="0" kern="1200" dirty="0" smtClean="0">
                <a:solidFill>
                  <a:schemeClr val="tx1"/>
                </a:solidFill>
                <a:effectLst/>
                <a:latin typeface="+mn-lt"/>
                <a:ea typeface="+mn-ea"/>
                <a:cs typeface="+mn-cs"/>
              </a:rPr>
              <a:t>stem block</a:t>
            </a:r>
            <a:r>
              <a:rPr lang="zh-CN" altLang="en-US" sz="1200" b="0" i="0" kern="1200" dirty="0" smtClean="0">
                <a:solidFill>
                  <a:schemeClr val="tx1"/>
                </a:solidFill>
                <a:effectLst/>
                <a:latin typeface="+mn-lt"/>
                <a:ea typeface="+mn-ea"/>
                <a:cs typeface="+mn-cs"/>
              </a:rPr>
              <a:t>结构，经实验可知该结构可以在不增加过多计算量情况下提高特征表达能力。</a:t>
            </a:r>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动态调整</a:t>
            </a:r>
            <a:r>
              <a:rPr lang="en-US" altLang="zh-CN" sz="1200" b="0" i="0" kern="1200" dirty="0" smtClean="0">
                <a:solidFill>
                  <a:schemeClr val="tx1"/>
                </a:solidFill>
                <a:effectLst/>
                <a:latin typeface="+mn-lt"/>
                <a:ea typeface="+mn-ea"/>
                <a:cs typeface="+mn-cs"/>
              </a:rPr>
              <a:t>bottleneck layer</a:t>
            </a:r>
            <a:r>
              <a:rPr lang="zh-CN" altLang="en-US" sz="1200" b="0" i="0" kern="1200" dirty="0" smtClean="0">
                <a:solidFill>
                  <a:schemeClr val="tx1"/>
                </a:solidFill>
                <a:effectLst/>
                <a:latin typeface="+mn-lt"/>
                <a:ea typeface="+mn-ea"/>
                <a:cs typeface="+mn-cs"/>
              </a:rPr>
              <a:t>通道数</a:t>
            </a:r>
          </a:p>
          <a:p>
            <a:r>
              <a:rPr lang="en-US" altLang="zh-CN" sz="1200" b="0" i="0" kern="1200" dirty="0" smtClean="0">
                <a:solidFill>
                  <a:schemeClr val="tx1"/>
                </a:solidFill>
                <a:effectLst/>
                <a:latin typeface="+mn-lt"/>
                <a:ea typeface="+mn-ea"/>
                <a:cs typeface="+mn-cs"/>
              </a:rPr>
              <a:t>bottleneck layer</a:t>
            </a:r>
            <a:r>
              <a:rPr lang="zh-CN" altLang="en-US" sz="1200" b="0" i="0" kern="1200" dirty="0" smtClean="0">
                <a:solidFill>
                  <a:schemeClr val="tx1"/>
                </a:solidFill>
                <a:effectLst/>
                <a:latin typeface="+mn-lt"/>
                <a:ea typeface="+mn-ea"/>
                <a:cs typeface="+mn-cs"/>
              </a:rPr>
              <a:t>通道数目随着输入维度的变化而变化，以保证输出通道的数目不会超过输出通道。与原始的 </a:t>
            </a:r>
            <a:r>
              <a:rPr lang="en-US" altLang="zh-CN" sz="1200" b="0" i="0" kern="1200" dirty="0" err="1" smtClean="0">
                <a:solidFill>
                  <a:schemeClr val="tx1"/>
                </a:solidFill>
                <a:effectLst/>
                <a:latin typeface="+mn-lt"/>
                <a:ea typeface="+mn-ea"/>
                <a:cs typeface="+mn-cs"/>
              </a:rPr>
              <a:t>DenseNet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结构相比，实验表明这种方法在节省 </a:t>
            </a:r>
            <a:r>
              <a:rPr lang="en-US" altLang="zh-CN" sz="1200" b="0" i="0" kern="1200" dirty="0" smtClean="0">
                <a:solidFill>
                  <a:schemeClr val="tx1"/>
                </a:solidFill>
                <a:effectLst/>
                <a:latin typeface="+mn-lt"/>
                <a:ea typeface="+mn-ea"/>
                <a:cs typeface="+mn-cs"/>
              </a:rPr>
              <a:t>28.5% </a:t>
            </a:r>
            <a:r>
              <a:rPr lang="zh-CN" altLang="en-US" sz="1200" b="0" i="0" kern="1200" dirty="0" smtClean="0">
                <a:solidFill>
                  <a:schemeClr val="tx1"/>
                </a:solidFill>
                <a:effectLst/>
                <a:latin typeface="+mn-lt"/>
                <a:ea typeface="+mn-ea"/>
                <a:cs typeface="+mn-cs"/>
              </a:rPr>
              <a:t>的计算资源的同时仅会对准确率有很小的影响。</a:t>
            </a:r>
          </a:p>
          <a:p>
            <a:r>
              <a:rPr lang="en-US" altLang="zh-CN" sz="1200" b="0" i="0" kern="1200" dirty="0" smtClean="0">
                <a:solidFill>
                  <a:schemeClr val="tx1"/>
                </a:solidFill>
                <a:effectLst/>
                <a:latin typeface="+mn-lt"/>
                <a:ea typeface="+mn-ea"/>
                <a:cs typeface="+mn-cs"/>
              </a:rPr>
              <a:t>4. </a:t>
            </a:r>
            <a:r>
              <a:rPr lang="zh-CN" altLang="en-US" sz="1200" b="0" i="0" kern="1200" dirty="0" smtClean="0">
                <a:solidFill>
                  <a:schemeClr val="tx1"/>
                </a:solidFill>
                <a:effectLst/>
                <a:latin typeface="+mn-lt"/>
                <a:ea typeface="+mn-ea"/>
                <a:cs typeface="+mn-cs"/>
              </a:rPr>
              <a:t>过渡层不压缩</a:t>
            </a:r>
          </a:p>
          <a:p>
            <a:r>
              <a:rPr lang="zh-CN" altLang="en-US" sz="1200" b="0" i="0" kern="1200" dirty="0" smtClean="0">
                <a:solidFill>
                  <a:schemeClr val="tx1"/>
                </a:solidFill>
                <a:effectLst/>
                <a:latin typeface="+mn-lt"/>
                <a:ea typeface="+mn-ea"/>
                <a:cs typeface="+mn-cs"/>
              </a:rPr>
              <a:t>实验表明，</a:t>
            </a:r>
            <a:r>
              <a:rPr lang="en-US" altLang="zh-CN" sz="1200" b="0" i="0" kern="1200" dirty="0" err="1" smtClean="0">
                <a:solidFill>
                  <a:schemeClr val="tx1"/>
                </a:solidFill>
                <a:effectLst/>
                <a:latin typeface="+mn-lt"/>
                <a:ea typeface="+mn-ea"/>
                <a:cs typeface="+mn-cs"/>
              </a:rPr>
              <a:t>DenseNet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提出的压缩因子会损坏特征表达，</a:t>
            </a:r>
            <a:r>
              <a:rPr lang="en-US" altLang="zh-CN" sz="1200" b="0" i="0" kern="1200" dirty="0" err="1" smtClean="0">
                <a:solidFill>
                  <a:schemeClr val="tx1"/>
                </a:solidFill>
                <a:effectLst/>
                <a:latin typeface="+mn-lt"/>
                <a:ea typeface="+mn-ea"/>
                <a:cs typeface="+mn-cs"/>
              </a:rPr>
              <a:t>Pelee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在转换层中也维持了与输入通道相同的输出通道数目。</a:t>
            </a:r>
          </a:p>
          <a:p>
            <a:r>
              <a:rPr lang="en-US" altLang="zh-CN" sz="1200" b="0" i="0" kern="1200" dirty="0" smtClean="0">
                <a:solidFill>
                  <a:schemeClr val="tx1"/>
                </a:solidFill>
                <a:effectLst/>
                <a:latin typeface="+mn-lt"/>
                <a:ea typeface="+mn-ea"/>
                <a:cs typeface="+mn-cs"/>
              </a:rPr>
              <a:t>5. </a:t>
            </a:r>
            <a:r>
              <a:rPr lang="en-US" altLang="zh-CN" sz="1200" b="0" i="0" kern="1200" dirty="0" err="1" smtClean="0">
                <a:solidFill>
                  <a:schemeClr val="tx1"/>
                </a:solidFill>
                <a:effectLst/>
                <a:latin typeface="+mn-lt"/>
                <a:ea typeface="+mn-ea"/>
                <a:cs typeface="+mn-cs"/>
              </a:rPr>
              <a:t>Bn</a:t>
            </a:r>
            <a:r>
              <a:rPr lang="zh-CN" altLang="en-US" sz="1200" b="0" i="0" kern="1200" dirty="0" smtClean="0">
                <a:solidFill>
                  <a:schemeClr val="tx1"/>
                </a:solidFill>
                <a:effectLst/>
                <a:latin typeface="+mn-lt"/>
                <a:ea typeface="+mn-ea"/>
                <a:cs typeface="+mn-cs"/>
              </a:rPr>
              <a:t>层与卷积融合</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起到加速的作用。</a:t>
            </a:r>
          </a:p>
          <a:p>
            <a:r>
              <a:rPr lang="zh-CN" altLang="en-US" sz="1200" b="0" i="0" kern="1200" dirty="0" smtClean="0">
                <a:solidFill>
                  <a:schemeClr val="tx1"/>
                </a:solidFill>
                <a:effectLst/>
                <a:latin typeface="+mn-lt"/>
                <a:ea typeface="+mn-ea"/>
                <a:cs typeface="+mn-cs"/>
              </a:rPr>
              <a:t>舍弃了以前的</a:t>
            </a:r>
            <a:r>
              <a:rPr lang="en-US" altLang="zh-CN" sz="1200" b="0" i="0" kern="1200" dirty="0" err="1" smtClean="0">
                <a:solidFill>
                  <a:schemeClr val="tx1"/>
                </a:solidFill>
                <a:effectLst/>
                <a:latin typeface="+mn-lt"/>
                <a:ea typeface="+mn-ea"/>
                <a:cs typeface="+mn-cs"/>
              </a:rPr>
              <a:t>bn</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relu</a:t>
            </a:r>
            <a:r>
              <a:rPr lang="en-US" altLang="zh-CN" sz="1200" b="0" i="0" kern="1200" dirty="0" smtClean="0">
                <a:solidFill>
                  <a:schemeClr val="tx1"/>
                </a:solidFill>
                <a:effectLst/>
                <a:latin typeface="+mn-lt"/>
                <a:ea typeface="+mn-ea"/>
                <a:cs typeface="+mn-cs"/>
              </a:rPr>
              <a:t>-conv</a:t>
            </a:r>
            <a:r>
              <a:rPr lang="zh-CN" altLang="en-US" sz="1200" b="0" i="0" kern="1200" dirty="0" smtClean="0">
                <a:solidFill>
                  <a:schemeClr val="tx1"/>
                </a:solidFill>
                <a:effectLst/>
                <a:latin typeface="+mn-lt"/>
                <a:ea typeface="+mn-ea"/>
                <a:cs typeface="+mn-cs"/>
              </a:rPr>
              <a:t>采用了</a:t>
            </a:r>
            <a:r>
              <a:rPr lang="en-US" altLang="zh-CN" sz="1200" b="0" i="0" kern="1200" dirty="0" smtClean="0">
                <a:solidFill>
                  <a:schemeClr val="tx1"/>
                </a:solidFill>
                <a:effectLst/>
                <a:latin typeface="+mn-lt"/>
                <a:ea typeface="+mn-ea"/>
                <a:cs typeface="+mn-cs"/>
              </a:rPr>
              <a:t>conv-</a:t>
            </a:r>
            <a:r>
              <a:rPr lang="en-US" altLang="zh-CN" sz="1200" b="0" i="0" kern="1200" dirty="0" err="1" smtClean="0">
                <a:solidFill>
                  <a:schemeClr val="tx1"/>
                </a:solidFill>
                <a:effectLst/>
                <a:latin typeface="+mn-lt"/>
                <a:ea typeface="+mn-ea"/>
                <a:cs typeface="+mn-cs"/>
              </a:rPr>
              <a:t>bn</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形式。</a:t>
            </a:r>
            <a:r>
              <a:rPr lang="en-US" altLang="zh-CN" sz="1200" b="0" i="0" kern="1200" dirty="0" err="1" smtClean="0">
                <a:solidFill>
                  <a:schemeClr val="tx1"/>
                </a:solidFill>
                <a:effectLst/>
                <a:latin typeface="+mn-lt"/>
                <a:ea typeface="+mn-ea"/>
                <a:cs typeface="+mn-cs"/>
              </a:rPr>
              <a:t>Bn</a:t>
            </a:r>
            <a:r>
              <a:rPr lang="zh-CN" altLang="en-US" sz="1200" b="0" i="0" kern="1200" dirty="0" smtClean="0">
                <a:solidFill>
                  <a:schemeClr val="tx1"/>
                </a:solidFill>
                <a:effectLst/>
                <a:latin typeface="+mn-lt"/>
                <a:ea typeface="+mn-ea"/>
                <a:cs typeface="+mn-cs"/>
              </a:rPr>
              <a:t>层与卷积层融合加快推理速度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融合部分计算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，同时后面接了</a:t>
            </a:r>
            <a:r>
              <a:rPr lang="en-US" altLang="zh-CN" sz="1200" b="0" i="0" kern="1200" dirty="0" smtClean="0">
                <a:solidFill>
                  <a:schemeClr val="tx1"/>
                </a:solidFill>
                <a:effectLst/>
                <a:latin typeface="+mn-lt"/>
                <a:ea typeface="+mn-ea"/>
                <a:cs typeface="+mn-cs"/>
              </a:rPr>
              <a:t>1 x 1</a:t>
            </a:r>
            <a:r>
              <a:rPr lang="zh-CN" altLang="en-US" sz="1200" b="0" i="0" kern="1200" dirty="0" smtClean="0">
                <a:solidFill>
                  <a:schemeClr val="tx1"/>
                </a:solidFill>
                <a:effectLst/>
                <a:latin typeface="+mn-lt"/>
                <a:ea typeface="+mn-ea"/>
                <a:cs typeface="+mn-cs"/>
              </a:rPr>
              <a:t>卷积提高表达能力。</a:t>
            </a:r>
          </a:p>
          <a:p>
            <a:endParaRPr lang="en-US" altLang="zh-CN"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53</a:t>
            </a:fld>
            <a:endParaRPr lang="zh-CN" altLang="en-US"/>
          </a:p>
        </p:txBody>
      </p:sp>
    </p:spTree>
    <p:extLst>
      <p:ext uri="{BB962C8B-B14F-4D97-AF65-F5344CB8AC3E}">
        <p14:creationId xmlns:p14="http://schemas.microsoft.com/office/powerpoint/2010/main" val="33738988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err="1" smtClean="0">
                <a:solidFill>
                  <a:schemeClr val="tx1"/>
                </a:solidFill>
                <a:effectLst/>
                <a:latin typeface="+mn-lt"/>
                <a:ea typeface="+mn-ea"/>
                <a:cs typeface="+mn-cs"/>
              </a:rPr>
              <a:t>Pelee</a:t>
            </a:r>
            <a:r>
              <a:rPr lang="en-US" altLang="zh-CN" sz="1200" b="1" i="0" kern="1200" dirty="0" smtClean="0">
                <a:solidFill>
                  <a:schemeClr val="tx1"/>
                </a:solidFill>
                <a:effectLst/>
                <a:latin typeface="+mn-lt"/>
                <a:ea typeface="+mn-ea"/>
                <a:cs typeface="+mn-cs"/>
              </a:rPr>
              <a:t>: A Real-Time Object Detection System on Mobile Devices</a:t>
            </a:r>
          </a:p>
          <a:p>
            <a:r>
              <a:rPr lang="en-US" altLang="zh-CN" sz="1200" b="0" i="0" u="none" strike="noStrike" kern="1200" dirty="0" smtClean="0">
                <a:solidFill>
                  <a:schemeClr val="tx1"/>
                </a:solidFill>
                <a:effectLst/>
                <a:latin typeface="+mn-lt"/>
                <a:ea typeface="+mn-ea"/>
                <a:cs typeface="+mn-cs"/>
                <a:hlinkClick r:id="rId3"/>
              </a:rPr>
              <a:t>https://github.com/Robert-JunWang/Pelee</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论文目标：</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在网络结构设计上更加精致，可以在移动端进行实时物体检测。</a:t>
            </a:r>
          </a:p>
          <a:p>
            <a:r>
              <a:rPr lang="zh-CN" altLang="en-US" sz="1200" b="1" i="0" kern="1200" dirty="0" smtClean="0">
                <a:solidFill>
                  <a:schemeClr val="tx1"/>
                </a:solidFill>
                <a:effectLst/>
                <a:latin typeface="+mn-lt"/>
                <a:ea typeface="+mn-ea"/>
                <a:cs typeface="+mn-cs"/>
              </a:rPr>
              <a:t>核心思想：</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 Two-Way Dense Layer</a:t>
            </a:r>
          </a:p>
          <a:p>
            <a:r>
              <a:rPr lang="en-US" altLang="zh-CN" sz="1200" b="0" i="0" kern="1200" dirty="0" err="1" smtClean="0">
                <a:solidFill>
                  <a:schemeClr val="tx1"/>
                </a:solidFill>
                <a:effectLst/>
                <a:latin typeface="+mn-lt"/>
                <a:ea typeface="+mn-ea"/>
                <a:cs typeface="+mn-cs"/>
              </a:rPr>
              <a:t>Pelee</a:t>
            </a:r>
            <a:r>
              <a:rPr lang="zh-CN" altLang="en-US" sz="1200" b="0" i="0" kern="1200" dirty="0" smtClean="0">
                <a:solidFill>
                  <a:schemeClr val="tx1"/>
                </a:solidFill>
                <a:effectLst/>
                <a:latin typeface="+mn-lt"/>
                <a:ea typeface="+mn-ea"/>
                <a:cs typeface="+mn-cs"/>
              </a:rPr>
              <a:t>使用两路卷积层来得到不同尺寸的感受野。</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左边先通过</a:t>
            </a:r>
            <a:r>
              <a:rPr lang="en-US" altLang="zh-CN" sz="1200" b="0" i="0" kern="1200" dirty="0" smtClean="0">
                <a:solidFill>
                  <a:schemeClr val="tx1"/>
                </a:solidFill>
                <a:effectLst/>
                <a:latin typeface="+mn-lt"/>
                <a:ea typeface="+mn-ea"/>
                <a:cs typeface="+mn-cs"/>
              </a:rPr>
              <a:t>1 x 1</a:t>
            </a:r>
            <a:r>
              <a:rPr lang="zh-CN" altLang="en-US" sz="1200" b="0" i="0" kern="1200" dirty="0" smtClean="0">
                <a:solidFill>
                  <a:schemeClr val="tx1"/>
                </a:solidFill>
                <a:effectLst/>
                <a:latin typeface="+mn-lt"/>
                <a:ea typeface="+mn-ea"/>
                <a:cs typeface="+mn-cs"/>
              </a:rPr>
              <a:t>卷积，后面接</a:t>
            </a:r>
            <a:r>
              <a:rPr lang="en-US" altLang="zh-CN" sz="1200" b="0" i="0" kern="1200" dirty="0" smtClean="0">
                <a:solidFill>
                  <a:schemeClr val="tx1"/>
                </a:solidFill>
                <a:effectLst/>
                <a:latin typeface="+mn-lt"/>
                <a:ea typeface="+mn-ea"/>
                <a:cs typeface="+mn-cs"/>
              </a:rPr>
              <a:t>3 x3</a:t>
            </a:r>
            <a:r>
              <a:rPr lang="zh-CN" altLang="en-US" sz="1200" b="0" i="0" kern="1200" dirty="0" smtClean="0">
                <a:solidFill>
                  <a:schemeClr val="tx1"/>
                </a:solidFill>
                <a:effectLst/>
                <a:latin typeface="+mn-lt"/>
                <a:ea typeface="+mn-ea"/>
                <a:cs typeface="+mn-cs"/>
              </a:rPr>
              <a:t>卷积，使其对小物体有更好表现。</a:t>
            </a:r>
          </a:p>
          <a:p>
            <a:r>
              <a:rPr lang="zh-CN" altLang="en-US" sz="1200" b="0" i="0" kern="1200" dirty="0" smtClean="0">
                <a:solidFill>
                  <a:schemeClr val="tx1"/>
                </a:solidFill>
                <a:effectLst/>
                <a:latin typeface="+mn-lt"/>
                <a:ea typeface="+mn-ea"/>
                <a:cs typeface="+mn-cs"/>
              </a:rPr>
              <a:t>右边先通过</a:t>
            </a:r>
            <a:r>
              <a:rPr lang="en-US" altLang="zh-CN" sz="1200" b="0" i="0" kern="1200" dirty="0" smtClean="0">
                <a:solidFill>
                  <a:schemeClr val="tx1"/>
                </a:solidFill>
                <a:effectLst/>
                <a:latin typeface="+mn-lt"/>
                <a:ea typeface="+mn-ea"/>
                <a:cs typeface="+mn-cs"/>
              </a:rPr>
              <a:t>1 x 1</a:t>
            </a:r>
            <a:r>
              <a:rPr lang="zh-CN" altLang="en-US" sz="1200" b="0" i="0" kern="1200" dirty="0" smtClean="0">
                <a:solidFill>
                  <a:schemeClr val="tx1"/>
                </a:solidFill>
                <a:effectLst/>
                <a:latin typeface="+mn-lt"/>
                <a:ea typeface="+mn-ea"/>
                <a:cs typeface="+mn-cs"/>
              </a:rPr>
              <a:t>卷积，两个</a:t>
            </a:r>
            <a:r>
              <a:rPr lang="en-US" altLang="zh-CN" sz="1200" b="0" i="0" kern="1200" dirty="0" smtClean="0">
                <a:solidFill>
                  <a:schemeClr val="tx1"/>
                </a:solidFill>
                <a:effectLst/>
                <a:latin typeface="+mn-lt"/>
                <a:ea typeface="+mn-ea"/>
                <a:cs typeface="+mn-cs"/>
              </a:rPr>
              <a:t>3 x 3</a:t>
            </a:r>
            <a:r>
              <a:rPr lang="zh-CN" altLang="en-US" sz="1200" b="0" i="0" kern="1200" dirty="0" smtClean="0">
                <a:solidFill>
                  <a:schemeClr val="tx1"/>
                </a:solidFill>
                <a:effectLst/>
                <a:latin typeface="+mn-lt"/>
                <a:ea typeface="+mn-ea"/>
                <a:cs typeface="+mn-cs"/>
              </a:rPr>
              <a:t>卷积代替</a:t>
            </a:r>
            <a:r>
              <a:rPr lang="en-US" altLang="zh-CN" sz="1200" b="0" i="0" kern="1200" dirty="0" smtClean="0">
                <a:solidFill>
                  <a:schemeClr val="tx1"/>
                </a:solidFill>
                <a:effectLst/>
                <a:latin typeface="+mn-lt"/>
                <a:ea typeface="+mn-ea"/>
                <a:cs typeface="+mn-cs"/>
              </a:rPr>
              <a:t>5 x 5</a:t>
            </a:r>
            <a:r>
              <a:rPr lang="zh-CN" altLang="en-US" sz="1200" b="0" i="0" kern="1200" dirty="0" smtClean="0">
                <a:solidFill>
                  <a:schemeClr val="tx1"/>
                </a:solidFill>
                <a:effectLst/>
                <a:latin typeface="+mn-lt"/>
                <a:ea typeface="+mn-ea"/>
                <a:cs typeface="+mn-cs"/>
              </a:rPr>
              <a:t>卷积，有更小的计算量和参数个数，且对大物体有更好表现。</a:t>
            </a:r>
          </a:p>
          <a:p>
            <a:endParaRPr lang="en-US" altLang="zh-CN" sz="1200" b="1"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 Stem Block</a:t>
            </a:r>
          </a:p>
          <a:p>
            <a:r>
              <a:rPr lang="zh-CN" altLang="en-US" sz="1200" b="0" i="0" kern="1200" dirty="0" smtClean="0">
                <a:solidFill>
                  <a:schemeClr val="tx1"/>
                </a:solidFill>
                <a:effectLst/>
                <a:latin typeface="+mn-lt"/>
                <a:ea typeface="+mn-ea"/>
                <a:cs typeface="+mn-cs"/>
              </a:rPr>
              <a:t>网络前几层对于特征的表达十分重要，</a:t>
            </a:r>
            <a:r>
              <a:rPr lang="en-US" altLang="zh-CN" sz="1200" b="0" i="0" kern="1200" dirty="0" err="1" smtClean="0">
                <a:solidFill>
                  <a:schemeClr val="tx1"/>
                </a:solidFill>
                <a:effectLst/>
                <a:latin typeface="+mn-lt"/>
                <a:ea typeface="+mn-ea"/>
                <a:cs typeface="+mn-cs"/>
              </a:rPr>
              <a:t>Pelee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采用了类似于</a:t>
            </a:r>
            <a:r>
              <a:rPr lang="en-US" altLang="zh-CN" sz="1200" b="0" i="0" kern="1200" dirty="0" smtClean="0">
                <a:solidFill>
                  <a:schemeClr val="tx1"/>
                </a:solidFill>
                <a:effectLst/>
                <a:latin typeface="+mn-lt"/>
                <a:ea typeface="+mn-ea"/>
                <a:cs typeface="+mn-cs"/>
              </a:rPr>
              <a:t>DSOD</a:t>
            </a:r>
            <a:r>
              <a:rPr lang="zh-CN" altLang="en-US" sz="1200" b="0" i="0" kern="1200" dirty="0" smtClean="0">
                <a:solidFill>
                  <a:schemeClr val="tx1"/>
                </a:solidFill>
                <a:effectLst/>
                <a:latin typeface="+mn-lt"/>
                <a:ea typeface="+mn-ea"/>
                <a:cs typeface="+mn-cs"/>
              </a:rPr>
              <a:t>算法的</a:t>
            </a:r>
            <a:r>
              <a:rPr lang="en-US" altLang="zh-CN" sz="1200" b="0" i="0" kern="1200" dirty="0" smtClean="0">
                <a:solidFill>
                  <a:schemeClr val="tx1"/>
                </a:solidFill>
                <a:effectLst/>
                <a:latin typeface="+mn-lt"/>
                <a:ea typeface="+mn-ea"/>
                <a:cs typeface="+mn-cs"/>
              </a:rPr>
              <a:t>stem block</a:t>
            </a:r>
            <a:r>
              <a:rPr lang="zh-CN" altLang="en-US" sz="1200" b="0" i="0" kern="1200" dirty="0" smtClean="0">
                <a:solidFill>
                  <a:schemeClr val="tx1"/>
                </a:solidFill>
                <a:effectLst/>
                <a:latin typeface="+mn-lt"/>
                <a:ea typeface="+mn-ea"/>
                <a:cs typeface="+mn-cs"/>
              </a:rPr>
              <a:t>结构，经实验可知该结构可以在不增加过多计算量情况下提高特征表达能力。</a:t>
            </a: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54</a:t>
            </a:fld>
            <a:endParaRPr lang="zh-CN" altLang="en-US"/>
          </a:p>
        </p:txBody>
      </p:sp>
    </p:spTree>
    <p:extLst>
      <p:ext uri="{BB962C8B-B14F-4D97-AF65-F5344CB8AC3E}">
        <p14:creationId xmlns:p14="http://schemas.microsoft.com/office/powerpoint/2010/main" val="15431841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https://blog.csdn.net/app_12062011/article/details/77964511</a:t>
            </a:r>
          </a:p>
          <a:p>
            <a:r>
              <a:rPr lang="en-US" altLang="zh-CN" sz="1200" kern="1200" dirty="0" smtClean="0">
                <a:solidFill>
                  <a:schemeClr val="tx1"/>
                </a:solidFill>
                <a:latin typeface="+mn-lt"/>
                <a:ea typeface="+mn-ea"/>
                <a:cs typeface="+mn-cs"/>
              </a:rPr>
              <a:t>FCN</a:t>
            </a:r>
            <a:r>
              <a:rPr lang="zh-CN" altLang="en-US" sz="1200" kern="1200" dirty="0" smtClean="0">
                <a:solidFill>
                  <a:schemeClr val="tx1"/>
                </a:solidFill>
                <a:latin typeface="+mn-lt"/>
                <a:ea typeface="+mn-ea"/>
                <a:cs typeface="+mn-cs"/>
              </a:rPr>
              <a:t>两大明显的优点：一是可以接受任意大小的输入图像，而不用要求所有的训练图像和测试图像具有同样的尺寸。二是更加高效，因为避免了由于使用像素块而带来的重复存储和计算卷积的问题。</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缺点也比较明显：一是得到的结果还是不够精细。进行</a:t>
            </a:r>
            <a:r>
              <a:rPr lang="en-US" altLang="zh-CN" sz="1200" kern="1200" dirty="0" smtClean="0">
                <a:solidFill>
                  <a:schemeClr val="tx1"/>
                </a:solidFill>
                <a:latin typeface="+mn-lt"/>
                <a:ea typeface="+mn-ea"/>
                <a:cs typeface="+mn-cs"/>
              </a:rPr>
              <a:t>8</a:t>
            </a:r>
            <a:r>
              <a:rPr lang="zh-CN" altLang="en-US" sz="1200" kern="1200" dirty="0" smtClean="0">
                <a:solidFill>
                  <a:schemeClr val="tx1"/>
                </a:solidFill>
                <a:latin typeface="+mn-lt"/>
                <a:ea typeface="+mn-ea"/>
                <a:cs typeface="+mn-cs"/>
              </a:rPr>
              <a:t>倍上采样虽然比</a:t>
            </a:r>
            <a:r>
              <a:rPr lang="en-US" altLang="zh-CN" sz="1200" kern="1200" dirty="0" smtClean="0">
                <a:solidFill>
                  <a:schemeClr val="tx1"/>
                </a:solidFill>
                <a:latin typeface="+mn-lt"/>
                <a:ea typeface="+mn-ea"/>
                <a:cs typeface="+mn-cs"/>
              </a:rPr>
              <a:t>32</a:t>
            </a:r>
            <a:r>
              <a:rPr lang="zh-CN" altLang="en-US" sz="1200" kern="1200" dirty="0" smtClean="0">
                <a:solidFill>
                  <a:schemeClr val="tx1"/>
                </a:solidFill>
                <a:latin typeface="+mn-lt"/>
                <a:ea typeface="+mn-ea"/>
                <a:cs typeface="+mn-cs"/>
              </a:rPr>
              <a:t>倍的效果好了很多，但是上采样的结果还是比较模糊和平滑，对图像中的细节不敏感。二是对各个像素进行分类，没有充分考虑像素与像素之间的关系，忽略了在通常的基于像素分类的分割方法中使用的空间规整（</a:t>
            </a:r>
            <a:r>
              <a:rPr lang="en-US" altLang="zh-CN" sz="1200" kern="1200" dirty="0" smtClean="0">
                <a:solidFill>
                  <a:schemeClr val="tx1"/>
                </a:solidFill>
                <a:latin typeface="+mn-lt"/>
                <a:ea typeface="+mn-ea"/>
                <a:cs typeface="+mn-cs"/>
              </a:rPr>
              <a:t>spatial regularization</a:t>
            </a:r>
            <a:r>
              <a:rPr lang="zh-CN" altLang="en-US" sz="1200" kern="1200" dirty="0" smtClean="0">
                <a:solidFill>
                  <a:schemeClr val="tx1"/>
                </a:solidFill>
                <a:latin typeface="+mn-lt"/>
                <a:ea typeface="+mn-ea"/>
                <a:cs typeface="+mn-cs"/>
              </a:rPr>
              <a:t>）步骤，缺乏空间一致性。</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55</a:t>
            </a:fld>
            <a:endParaRPr lang="zh-CN" altLang="en-US"/>
          </a:p>
        </p:txBody>
      </p:sp>
    </p:spTree>
    <p:extLst>
      <p:ext uri="{BB962C8B-B14F-4D97-AF65-F5344CB8AC3E}">
        <p14:creationId xmlns:p14="http://schemas.microsoft.com/office/powerpoint/2010/main" val="28583760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56</a:t>
            </a:fld>
            <a:endParaRPr lang="zh-CN" altLang="en-US"/>
          </a:p>
        </p:txBody>
      </p:sp>
    </p:spTree>
    <p:extLst>
      <p:ext uri="{BB962C8B-B14F-4D97-AF65-F5344CB8AC3E}">
        <p14:creationId xmlns:p14="http://schemas.microsoft.com/office/powerpoint/2010/main" val="2093513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SAFD</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AFW</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FDDB</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MALF</a:t>
            </a:r>
            <a:r>
              <a:rPr lang="zh-CN" altLang="en-US" sz="1200" kern="1200" dirty="0" smtClean="0">
                <a:solidFill>
                  <a:schemeClr val="tx1"/>
                </a:solidFill>
                <a:latin typeface="+mn-lt"/>
                <a:ea typeface="+mn-ea"/>
                <a:cs typeface="+mn-cs"/>
              </a:rPr>
              <a:t>上取得</a:t>
            </a:r>
            <a:r>
              <a:rPr lang="en-US" altLang="zh-CN" sz="1200" kern="1200" dirty="0" err="1" smtClean="0">
                <a:solidFill>
                  <a:schemeClr val="tx1"/>
                </a:solidFill>
                <a:latin typeface="+mn-lt"/>
                <a:ea typeface="+mn-ea"/>
                <a:cs typeface="+mn-cs"/>
              </a:rPr>
              <a:t>sota</a:t>
            </a:r>
            <a:r>
              <a:rPr lang="zh-CN" altLang="en-US" sz="1200" kern="1200" dirty="0" smtClean="0">
                <a:solidFill>
                  <a:schemeClr val="tx1"/>
                </a:solidFill>
                <a:latin typeface="+mn-lt"/>
                <a:ea typeface="+mn-ea"/>
                <a:cs typeface="+mn-cs"/>
              </a:rPr>
              <a:t>，与使用多尺度图像金字塔的其他检测器性能相当， 耗时却大幅减少；然而仍旧不实时</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57</a:t>
            </a:fld>
            <a:endParaRPr lang="zh-CN" altLang="en-US"/>
          </a:p>
        </p:txBody>
      </p:sp>
    </p:spTree>
    <p:extLst>
      <p:ext uri="{BB962C8B-B14F-4D97-AF65-F5344CB8AC3E}">
        <p14:creationId xmlns:p14="http://schemas.microsoft.com/office/powerpoint/2010/main" val="21885413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lphaLcParenBoth"/>
            </a:pPr>
            <a:r>
              <a:rPr lang="en-US" altLang="zh-CN" sz="1200" kern="1200" dirty="0" smtClean="0">
                <a:solidFill>
                  <a:schemeClr val="tx1"/>
                </a:solidFill>
                <a:latin typeface="+mn-lt"/>
                <a:ea typeface="+mn-ea"/>
                <a:cs typeface="+mn-cs"/>
              </a:rPr>
              <a:t>SFN</a:t>
            </a:r>
            <a:r>
              <a:rPr lang="zh-CN" altLang="en-US" sz="1200" kern="1200" dirty="0" smtClean="0">
                <a:solidFill>
                  <a:schemeClr val="tx1"/>
                </a:solidFill>
                <a:latin typeface="+mn-lt"/>
                <a:ea typeface="+mn-ea"/>
                <a:cs typeface="+mn-cs"/>
              </a:rPr>
              <a:t>：对图像全局地预测潜在的人脸尺度，生成尺度直方图向量；基于</a:t>
            </a:r>
            <a:r>
              <a:rPr lang="en-US" altLang="zh-CN" sz="1200" kern="1200" dirty="0" smtClean="0">
                <a:solidFill>
                  <a:schemeClr val="tx1"/>
                </a:solidFill>
                <a:latin typeface="+mn-lt"/>
                <a:ea typeface="+mn-ea"/>
                <a:cs typeface="+mn-cs"/>
              </a:rPr>
              <a:t>SFN</a:t>
            </a:r>
            <a:r>
              <a:rPr lang="zh-CN" altLang="en-US" sz="1200" kern="1200" dirty="0" smtClean="0">
                <a:solidFill>
                  <a:schemeClr val="tx1"/>
                </a:solidFill>
                <a:latin typeface="+mn-lt"/>
                <a:ea typeface="+mn-ea"/>
                <a:cs typeface="+mn-cs"/>
              </a:rPr>
              <a:t>预测结果，我们就仅需计算包含人脸尺度的</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，某个尺度的人脸没有，就不需要在那个</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上做无谓计算了；</a:t>
            </a:r>
            <a:endParaRPr lang="en-US" altLang="zh-CN" sz="1200" kern="1200" dirty="0" smtClean="0">
              <a:solidFill>
                <a:schemeClr val="tx1"/>
              </a:solidFill>
              <a:latin typeface="+mn-lt"/>
              <a:ea typeface="+mn-ea"/>
              <a:cs typeface="+mn-cs"/>
            </a:endParaRPr>
          </a:p>
          <a:p>
            <a:pPr marL="228600" indent="-228600">
              <a:buAutoNum type="alphaLcParenBoth"/>
            </a:pPr>
            <a:r>
              <a:rPr lang="en-US" altLang="zh-CN" sz="1200" kern="1200" dirty="0" smtClean="0">
                <a:solidFill>
                  <a:schemeClr val="tx1"/>
                </a:solidFill>
                <a:latin typeface="+mn-lt"/>
                <a:ea typeface="+mn-ea"/>
                <a:cs typeface="+mn-cs"/>
              </a:rPr>
              <a:t> RSA</a:t>
            </a:r>
            <a:r>
              <a:rPr lang="zh-CN" altLang="en-US" sz="1200" kern="1200" dirty="0" smtClean="0">
                <a:solidFill>
                  <a:schemeClr val="tx1"/>
                </a:solidFill>
                <a:latin typeface="+mn-lt"/>
                <a:ea typeface="+mn-ea"/>
                <a:cs typeface="+mn-cs"/>
              </a:rPr>
              <a:t>：迭代轮转机制，基于</a:t>
            </a:r>
            <a:r>
              <a:rPr lang="en-US" altLang="zh-CN" sz="1200" kern="1200" dirty="0" smtClean="0">
                <a:solidFill>
                  <a:schemeClr val="tx1"/>
                </a:solidFill>
                <a:latin typeface="+mn-lt"/>
                <a:ea typeface="+mn-ea"/>
                <a:cs typeface="+mn-cs"/>
              </a:rPr>
              <a:t>SFN</a:t>
            </a:r>
            <a:r>
              <a:rPr lang="zh-CN" altLang="en-US" sz="1200" kern="1200" dirty="0" smtClean="0">
                <a:solidFill>
                  <a:schemeClr val="tx1"/>
                </a:solidFill>
                <a:latin typeface="+mn-lt"/>
                <a:ea typeface="+mn-ea"/>
                <a:cs typeface="+mn-cs"/>
              </a:rPr>
              <a:t>的预测结果，</a:t>
            </a:r>
            <a:r>
              <a:rPr lang="en-US" altLang="zh-CN" sz="1200" kern="1200" dirty="0" smtClean="0">
                <a:solidFill>
                  <a:schemeClr val="tx1"/>
                </a:solidFill>
                <a:latin typeface="+mn-lt"/>
                <a:ea typeface="+mn-ea"/>
                <a:cs typeface="+mn-cs"/>
              </a:rPr>
              <a:t>RSA</a:t>
            </a:r>
            <a:r>
              <a:rPr lang="zh-CN" altLang="en-US" sz="1200" kern="1200" dirty="0" smtClean="0">
                <a:solidFill>
                  <a:schemeClr val="tx1"/>
                </a:solidFill>
                <a:latin typeface="+mn-lt"/>
                <a:ea typeface="+mn-ea"/>
                <a:cs typeface="+mn-cs"/>
              </a:rPr>
              <a:t>输入单尺度图像，生成单尺度</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，采用迭代近似的方式，一次前向可以生成包含所有人脸尺度的特征金字塔，</a:t>
            </a:r>
            <a:endParaRPr lang="en-US" altLang="zh-CN" sz="1200" kern="1200" dirty="0" smtClean="0">
              <a:solidFill>
                <a:schemeClr val="tx1"/>
              </a:solidFill>
              <a:latin typeface="+mn-lt"/>
              <a:ea typeface="+mn-ea"/>
              <a:cs typeface="+mn-cs"/>
            </a:endParaRPr>
          </a:p>
          <a:p>
            <a:pPr marL="228600" indent="-228600">
              <a:buAutoNum type="alphaLcParenBoth"/>
            </a:pPr>
            <a:r>
              <a:rPr lang="en-US" altLang="zh-CN" sz="1200" kern="1200" dirty="0" smtClean="0">
                <a:solidFill>
                  <a:schemeClr val="tx1"/>
                </a:solidFill>
                <a:latin typeface="+mn-lt"/>
                <a:ea typeface="+mn-ea"/>
                <a:cs typeface="+mn-cs"/>
              </a:rPr>
              <a:t>LRN</a:t>
            </a:r>
            <a:r>
              <a:rPr lang="zh-CN" altLang="en-US" sz="1200" kern="1200" dirty="0" smtClean="0">
                <a:solidFill>
                  <a:schemeClr val="tx1"/>
                </a:solidFill>
                <a:latin typeface="+mn-lt"/>
                <a:ea typeface="+mn-ea"/>
                <a:cs typeface="+mn-cs"/>
              </a:rPr>
              <a:t>：对前一层回归生成的</a:t>
            </a:r>
            <a:r>
              <a:rPr lang="en-US" altLang="zh-CN" sz="1200" kern="1200" dirty="0" smtClean="0">
                <a:solidFill>
                  <a:schemeClr val="tx1"/>
                </a:solidFill>
                <a:latin typeface="+mn-lt"/>
                <a:ea typeface="+mn-ea"/>
                <a:cs typeface="+mn-cs"/>
              </a:rPr>
              <a:t>landmark</a:t>
            </a:r>
            <a:r>
              <a:rPr lang="zh-CN" altLang="en-US" sz="1200" kern="1200" dirty="0" smtClean="0">
                <a:solidFill>
                  <a:schemeClr val="tx1"/>
                </a:solidFill>
                <a:latin typeface="+mn-lt"/>
                <a:ea typeface="+mn-ea"/>
                <a:cs typeface="+mn-cs"/>
              </a:rPr>
              <a:t>做位置回溯操作，为每个</a:t>
            </a:r>
            <a:r>
              <a:rPr lang="en-US" altLang="zh-CN" sz="1200" kern="1200" dirty="0" smtClean="0">
                <a:solidFill>
                  <a:schemeClr val="tx1"/>
                </a:solidFill>
                <a:latin typeface="+mn-lt"/>
                <a:ea typeface="+mn-ea"/>
                <a:cs typeface="+mn-cs"/>
              </a:rPr>
              <a:t>landmark</a:t>
            </a:r>
            <a:r>
              <a:rPr lang="zh-CN" altLang="en-US" sz="1200" kern="1200" dirty="0" smtClean="0">
                <a:solidFill>
                  <a:schemeClr val="tx1"/>
                </a:solidFill>
                <a:latin typeface="+mn-lt"/>
                <a:ea typeface="+mn-ea"/>
                <a:cs typeface="+mn-cs"/>
              </a:rPr>
              <a:t>独立的生成置信度得分，这样就基于</a:t>
            </a:r>
            <a:r>
              <a:rPr lang="en-US" altLang="zh-CN" sz="1200" kern="1200" dirty="0" smtClean="0">
                <a:solidFill>
                  <a:schemeClr val="tx1"/>
                </a:solidFill>
                <a:latin typeface="+mn-lt"/>
                <a:ea typeface="+mn-ea"/>
                <a:cs typeface="+mn-cs"/>
              </a:rPr>
              <a:t>LRN</a:t>
            </a:r>
            <a:r>
              <a:rPr lang="zh-CN" altLang="en-US" sz="1200" kern="1200" dirty="0" smtClean="0">
                <a:solidFill>
                  <a:schemeClr val="tx1"/>
                </a:solidFill>
                <a:latin typeface="+mn-lt"/>
                <a:ea typeface="+mn-ea"/>
                <a:cs typeface="+mn-cs"/>
              </a:rPr>
              <a:t>修正每个表示是否是人脸的</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得分，缓解因</a:t>
            </a:r>
            <a:r>
              <a:rPr lang="en-US" altLang="zh-CN" sz="1200" kern="1200" dirty="0" smtClean="0">
                <a:solidFill>
                  <a:schemeClr val="tx1"/>
                </a:solidFill>
                <a:latin typeface="+mn-lt"/>
                <a:ea typeface="+mn-ea"/>
                <a:cs typeface="+mn-cs"/>
              </a:rPr>
              <a:t>RSA</a:t>
            </a:r>
            <a:r>
              <a:rPr lang="zh-CN" altLang="en-US" sz="1200" kern="1200" dirty="0" smtClean="0">
                <a:solidFill>
                  <a:schemeClr val="tx1"/>
                </a:solidFill>
                <a:latin typeface="+mn-lt"/>
                <a:ea typeface="+mn-ea"/>
                <a:cs typeface="+mn-cs"/>
              </a:rPr>
              <a:t>累计误差产生的</a:t>
            </a:r>
            <a:r>
              <a:rPr lang="en-US" altLang="zh-CN" sz="1200" kern="1200" dirty="0" smtClean="0">
                <a:solidFill>
                  <a:schemeClr val="tx1"/>
                </a:solidFill>
                <a:latin typeface="+mn-lt"/>
                <a:ea typeface="+mn-ea"/>
                <a:cs typeface="+mn-cs"/>
              </a:rPr>
              <a:t>false positive</a:t>
            </a:r>
            <a:r>
              <a:rPr lang="zh-CN" altLang="en-US" sz="1200" kern="120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58</a:t>
            </a:fld>
            <a:endParaRPr lang="zh-CN" altLang="en-US"/>
          </a:p>
        </p:txBody>
      </p:sp>
    </p:spTree>
    <p:extLst>
      <p:ext uri="{BB962C8B-B14F-4D97-AF65-F5344CB8AC3E}">
        <p14:creationId xmlns:p14="http://schemas.microsoft.com/office/powerpoint/2010/main" val="3100219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lphaLcParenBoth"/>
            </a:pPr>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提出</a:t>
            </a:r>
            <a:r>
              <a:rPr lang="en-US" altLang="zh-CN" sz="1200" kern="1200" dirty="0" smtClean="0">
                <a:solidFill>
                  <a:schemeClr val="tx1"/>
                </a:solidFill>
                <a:latin typeface="+mn-lt"/>
                <a:ea typeface="+mn-ea"/>
                <a:cs typeface="+mn-cs"/>
              </a:rPr>
              <a:t>S2AP</a:t>
            </a:r>
            <a:r>
              <a:rPr lang="zh-CN" altLang="en-US" sz="1200" kern="1200" dirty="0" smtClean="0">
                <a:solidFill>
                  <a:schemeClr val="tx1"/>
                </a:solidFill>
                <a:latin typeface="+mn-lt"/>
                <a:ea typeface="+mn-ea"/>
                <a:cs typeface="+mn-cs"/>
              </a:rPr>
              <a:t>，将人脸搜索空间解耦为两个正交维度：</a:t>
            </a:r>
            <a:r>
              <a:rPr lang="en-US" altLang="zh-CN" sz="1200" kern="1200" dirty="0" smtClean="0">
                <a:solidFill>
                  <a:schemeClr val="tx1"/>
                </a:solidFill>
                <a:latin typeface="+mn-lt"/>
                <a:ea typeface="+mn-ea"/>
                <a:cs typeface="+mn-cs"/>
              </a:rPr>
              <a:t>scale</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spatial</a:t>
            </a:r>
            <a:r>
              <a:rPr lang="zh-CN" altLang="en-US" sz="1200" kern="1200" dirty="0" smtClean="0">
                <a:solidFill>
                  <a:schemeClr val="tx1"/>
                </a:solidFill>
                <a:latin typeface="+mn-lt"/>
                <a:ea typeface="+mn-ea"/>
                <a:cs typeface="+mn-cs"/>
              </a:rPr>
              <a:t>，同时在尺度、空间两个维度上预测人脸</a:t>
            </a:r>
            <a:r>
              <a:rPr lang="en-US" altLang="zh-CN" sz="1200" kern="1200" dirty="0" smtClean="0">
                <a:solidFill>
                  <a:schemeClr val="tx1"/>
                </a:solidFill>
                <a:latin typeface="+mn-lt"/>
                <a:ea typeface="+mn-ea"/>
                <a:cs typeface="+mn-cs"/>
              </a:rPr>
              <a:t>proposals</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228600" indent="-228600">
              <a:buAutoNum type="alphaLcParenBoth"/>
            </a:pPr>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由于空间维度上</a:t>
            </a:r>
            <a:r>
              <a:rPr lang="en-US" altLang="zh-CN" sz="1200" kern="1200" dirty="0" smtClean="0">
                <a:solidFill>
                  <a:schemeClr val="tx1"/>
                </a:solidFill>
                <a:latin typeface="+mn-lt"/>
                <a:ea typeface="+mn-ea"/>
                <a:cs typeface="+mn-cs"/>
              </a:rPr>
              <a:t>attention</a:t>
            </a:r>
            <a:r>
              <a:rPr lang="zh-CN" altLang="en-US" sz="1200" kern="1200" dirty="0" smtClean="0">
                <a:solidFill>
                  <a:schemeClr val="tx1"/>
                </a:solidFill>
                <a:latin typeface="+mn-lt"/>
                <a:ea typeface="+mn-ea"/>
                <a:cs typeface="+mn-cs"/>
              </a:rPr>
              <a:t>信息的辅助，</a:t>
            </a:r>
            <a:r>
              <a:rPr lang="en-US" altLang="zh-CN" sz="1200" kern="1200" dirty="0" smtClean="0">
                <a:solidFill>
                  <a:schemeClr val="tx1"/>
                </a:solidFill>
                <a:latin typeface="+mn-lt"/>
                <a:ea typeface="+mn-ea"/>
                <a:cs typeface="+mn-cs"/>
              </a:rPr>
              <a:t>masked-conv</a:t>
            </a:r>
            <a:r>
              <a:rPr lang="zh-CN" altLang="en-US" sz="1200" kern="1200" dirty="0" smtClean="0">
                <a:solidFill>
                  <a:schemeClr val="tx1"/>
                </a:solidFill>
                <a:latin typeface="+mn-lt"/>
                <a:ea typeface="+mn-ea"/>
                <a:cs typeface="+mn-cs"/>
              </a:rPr>
              <a:t>计算可以略过</a:t>
            </a:r>
            <a:r>
              <a:rPr lang="en-US" altLang="zh-CN" sz="1200" kern="1200" dirty="0" smtClean="0">
                <a:solidFill>
                  <a:schemeClr val="tx1"/>
                </a:solidFill>
                <a:latin typeface="+mn-lt"/>
                <a:ea typeface="+mn-ea"/>
                <a:cs typeface="+mn-cs"/>
              </a:rPr>
              <a:t>invalid region</a:t>
            </a:r>
            <a:r>
              <a:rPr lang="zh-CN" altLang="en-US" sz="1200" kern="1200" dirty="0" smtClean="0">
                <a:solidFill>
                  <a:schemeClr val="tx1"/>
                </a:solidFill>
                <a:latin typeface="+mn-lt"/>
                <a:ea typeface="+mn-ea"/>
                <a:cs typeface="+mn-cs"/>
              </a:rPr>
              <a:t>，进一步提升</a:t>
            </a:r>
            <a:r>
              <a:rPr lang="en-US" altLang="zh-CN" sz="1200" kern="1200" dirty="0" smtClean="0">
                <a:solidFill>
                  <a:schemeClr val="tx1"/>
                </a:solidFill>
                <a:latin typeface="+mn-lt"/>
                <a:ea typeface="+mn-ea"/>
                <a:cs typeface="+mn-cs"/>
              </a:rPr>
              <a:t>FCN</a:t>
            </a:r>
            <a:r>
              <a:rPr lang="zh-CN" altLang="en-US" sz="1200" kern="1200" dirty="0" smtClean="0">
                <a:solidFill>
                  <a:schemeClr val="tx1"/>
                </a:solidFill>
                <a:latin typeface="+mn-lt"/>
                <a:ea typeface="+mn-ea"/>
                <a:cs typeface="+mn-cs"/>
              </a:rPr>
              <a:t>的检测速度；</a:t>
            </a:r>
            <a:endParaRPr lang="en-US" altLang="zh-CN" sz="1200" kern="1200" dirty="0" smtClean="0">
              <a:solidFill>
                <a:schemeClr val="tx1"/>
              </a:solidFill>
              <a:latin typeface="+mn-lt"/>
              <a:ea typeface="+mn-ea"/>
              <a:cs typeface="+mn-cs"/>
            </a:endParaRPr>
          </a:p>
          <a:p>
            <a:pPr marL="228600" indent="-228600">
              <a:buAutoNum type="alphaLcParenBoth"/>
            </a:pPr>
            <a:r>
              <a:rPr lang="en-US" altLang="zh-CN" sz="1200" kern="1200" dirty="0" smtClean="0">
                <a:solidFill>
                  <a:schemeClr val="tx1"/>
                </a:solidFill>
                <a:latin typeface="+mn-lt"/>
                <a:ea typeface="+mn-ea"/>
                <a:cs typeface="+mn-cs"/>
              </a:rPr>
              <a:t>NV P100 GPU 60fps, CPU</a:t>
            </a:r>
            <a:r>
              <a:rPr lang="zh-CN" altLang="en-US" sz="1200" kern="1200" dirty="0" smtClean="0">
                <a:solidFill>
                  <a:schemeClr val="tx1"/>
                </a:solidFill>
                <a:latin typeface="+mn-lt"/>
                <a:ea typeface="+mn-ea"/>
                <a:cs typeface="+mn-cs"/>
              </a:rPr>
              <a:t>就难说了</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59</a:t>
            </a:fld>
            <a:endParaRPr lang="zh-CN" altLang="en-US"/>
          </a:p>
        </p:txBody>
      </p:sp>
    </p:spTree>
    <p:extLst>
      <p:ext uri="{BB962C8B-B14F-4D97-AF65-F5344CB8AC3E}">
        <p14:creationId xmlns:p14="http://schemas.microsoft.com/office/powerpoint/2010/main" val="255302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6</a:t>
            </a:fld>
            <a:endParaRPr lang="zh-CN" altLang="en-US"/>
          </a:p>
        </p:txBody>
      </p:sp>
    </p:spTree>
    <p:extLst>
      <p:ext uri="{BB962C8B-B14F-4D97-AF65-F5344CB8AC3E}">
        <p14:creationId xmlns:p14="http://schemas.microsoft.com/office/powerpoint/2010/main" val="3362550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60</a:t>
            </a:fld>
            <a:endParaRPr lang="zh-CN" altLang="en-US"/>
          </a:p>
        </p:txBody>
      </p:sp>
    </p:spTree>
    <p:extLst>
      <p:ext uri="{BB962C8B-B14F-4D97-AF65-F5344CB8AC3E}">
        <p14:creationId xmlns:p14="http://schemas.microsoft.com/office/powerpoint/2010/main" val="3915489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先将小人脸重建为比较清晰的版本，</a:t>
            </a:r>
            <a:r>
              <a:rPr lang="en-US" altLang="zh-CN"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倍上采样的超像素重建以及细化网络；第一个联合</a:t>
            </a:r>
            <a:r>
              <a:rPr lang="en-US" altLang="zh-CN" sz="1200" kern="1200" dirty="0" smtClean="0">
                <a:solidFill>
                  <a:schemeClr val="tx1"/>
                </a:solidFill>
                <a:latin typeface="+mn-lt"/>
                <a:ea typeface="+mn-ea"/>
                <a:cs typeface="+mn-cs"/>
              </a:rPr>
              <a:t>super-resolve + refine</a:t>
            </a:r>
            <a:r>
              <a:rPr lang="zh-CN" altLang="en-US" sz="1200" kern="1200" dirty="0" smtClean="0">
                <a:solidFill>
                  <a:schemeClr val="tx1"/>
                </a:solidFill>
                <a:latin typeface="+mn-lt"/>
                <a:ea typeface="+mn-ea"/>
                <a:cs typeface="+mn-cs"/>
              </a:rPr>
              <a:t>，来重现自然场景下的小尺度人脸网络</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输入被检测的人脸图像；</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2 MB-FCN</a:t>
            </a:r>
            <a:r>
              <a:rPr lang="zh-CN" altLang="en-US" sz="1200" kern="1200" dirty="0" smtClean="0">
                <a:solidFill>
                  <a:schemeClr val="tx1"/>
                </a:solidFill>
                <a:latin typeface="+mn-lt"/>
                <a:ea typeface="+mn-ea"/>
                <a:cs typeface="+mn-cs"/>
              </a:rPr>
              <a:t>人脸检测算法，检测图像中的</a:t>
            </a:r>
            <a:r>
              <a:rPr lang="en-US" altLang="zh-CN" sz="1200" kern="1200" dirty="0" smtClean="0">
                <a:solidFill>
                  <a:schemeClr val="tx1"/>
                </a:solidFill>
                <a:latin typeface="+mn-lt"/>
                <a:ea typeface="+mn-ea"/>
                <a:cs typeface="+mn-cs"/>
              </a:rPr>
              <a:t>face candidates</a:t>
            </a:r>
            <a:r>
              <a:rPr lang="zh-CN" altLang="en-US" sz="1200" kern="1200" dirty="0" smtClean="0">
                <a:solidFill>
                  <a:schemeClr val="tx1"/>
                </a:solidFill>
                <a:latin typeface="+mn-lt"/>
                <a:ea typeface="+mn-ea"/>
                <a:cs typeface="+mn-cs"/>
              </a:rPr>
              <a:t>；训练阶段，</a:t>
            </a:r>
            <a:r>
              <a:rPr lang="en-US" altLang="zh-CN" sz="1200" kern="1200" dirty="0" smtClean="0">
                <a:solidFill>
                  <a:schemeClr val="tx1"/>
                </a:solidFill>
                <a:latin typeface="+mn-lt"/>
                <a:ea typeface="+mn-ea"/>
                <a:cs typeface="+mn-cs"/>
              </a:rPr>
              <a:t>MB-FCN</a:t>
            </a:r>
            <a:r>
              <a:rPr lang="zh-CN" altLang="en-US" sz="1200" kern="1200" dirty="0" smtClean="0">
                <a:solidFill>
                  <a:schemeClr val="tx1"/>
                </a:solidFill>
                <a:latin typeface="+mn-lt"/>
                <a:ea typeface="+mn-ea"/>
                <a:cs typeface="+mn-cs"/>
              </a:rPr>
              <a:t>得到的</a:t>
            </a:r>
            <a:r>
              <a:rPr lang="en-US" altLang="zh-CN" sz="1200" kern="1200" dirty="0" err="1" smtClean="0">
                <a:solidFill>
                  <a:schemeClr val="tx1"/>
                </a:solidFill>
                <a:latin typeface="+mn-lt"/>
                <a:ea typeface="+mn-ea"/>
                <a:cs typeface="+mn-cs"/>
              </a:rPr>
              <a:t>pos</a:t>
            </a:r>
            <a:r>
              <a:rPr lang="en-US" altLang="zh-CN" sz="1200" kern="1200" dirty="0" smtClean="0">
                <a:solidFill>
                  <a:schemeClr val="tx1"/>
                </a:solidFill>
                <a:latin typeface="+mn-lt"/>
                <a:ea typeface="+mn-ea"/>
                <a:cs typeface="+mn-cs"/>
              </a:rPr>
              <a:t> / </a:t>
            </a:r>
            <a:r>
              <a:rPr lang="en-US" altLang="zh-CN" sz="1200" kern="1200" dirty="0" err="1" smtClean="0">
                <a:solidFill>
                  <a:schemeClr val="tx1"/>
                </a:solidFill>
                <a:latin typeface="+mn-lt"/>
                <a:ea typeface="+mn-ea"/>
                <a:cs typeface="+mn-cs"/>
              </a:rPr>
              <a:t>neg</a:t>
            </a:r>
            <a:r>
              <a:rPr lang="zh-CN" altLang="en-US" sz="1200" kern="1200" dirty="0" smtClean="0">
                <a:solidFill>
                  <a:schemeClr val="tx1"/>
                </a:solidFill>
                <a:latin typeface="+mn-lt"/>
                <a:ea typeface="+mn-ea"/>
                <a:cs typeface="+mn-cs"/>
              </a:rPr>
              <a:t>样本可以用于训练生成器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判别器，测试阶段，</a:t>
            </a:r>
            <a:r>
              <a:rPr lang="en-US" altLang="zh-CN" sz="1200" kern="1200" dirty="0" smtClean="0">
                <a:solidFill>
                  <a:schemeClr val="tx1"/>
                </a:solidFill>
                <a:latin typeface="+mn-lt"/>
                <a:ea typeface="+mn-ea"/>
                <a:cs typeface="+mn-cs"/>
              </a:rPr>
              <a:t>MB-FCN</a:t>
            </a:r>
            <a:r>
              <a:rPr lang="zh-CN" altLang="en-US" sz="1200" kern="1200" dirty="0" smtClean="0">
                <a:solidFill>
                  <a:schemeClr val="tx1"/>
                </a:solidFill>
                <a:latin typeface="+mn-lt"/>
                <a:ea typeface="+mn-ea"/>
                <a:cs typeface="+mn-cs"/>
              </a:rPr>
              <a:t>得到的</a:t>
            </a:r>
            <a:r>
              <a:rPr lang="en-US" altLang="zh-CN" sz="1200" kern="1200" dirty="0" err="1" smtClean="0">
                <a:solidFill>
                  <a:schemeClr val="tx1"/>
                </a:solidFill>
                <a:latin typeface="+mn-lt"/>
                <a:ea typeface="+mn-ea"/>
                <a:cs typeface="+mn-cs"/>
              </a:rPr>
              <a:t>RoIs</a:t>
            </a:r>
            <a:r>
              <a:rPr lang="zh-CN" altLang="en-US" sz="1200" kern="1200" dirty="0" smtClean="0">
                <a:solidFill>
                  <a:schemeClr val="tx1"/>
                </a:solidFill>
                <a:latin typeface="+mn-lt"/>
                <a:ea typeface="+mn-ea"/>
                <a:cs typeface="+mn-cs"/>
              </a:rPr>
              <a:t>用于</a:t>
            </a:r>
            <a:r>
              <a:rPr lang="en-US" altLang="zh-CN" sz="1200" kern="1200" dirty="0" err="1" smtClean="0">
                <a:solidFill>
                  <a:schemeClr val="tx1"/>
                </a:solidFill>
                <a:latin typeface="+mn-lt"/>
                <a:ea typeface="+mn-ea"/>
                <a:cs typeface="+mn-cs"/>
              </a:rPr>
              <a:t>FaceFANs</a:t>
            </a:r>
            <a:r>
              <a:rPr lang="zh-CN" altLang="en-US" sz="1200" kern="1200" dirty="0" smtClean="0">
                <a:solidFill>
                  <a:schemeClr val="tx1"/>
                </a:solidFill>
                <a:latin typeface="+mn-lt"/>
                <a:ea typeface="+mn-ea"/>
                <a:cs typeface="+mn-cs"/>
              </a:rPr>
              <a:t>进一步筛选出人脸；</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由</a:t>
            </a:r>
            <a:r>
              <a:rPr lang="en-US" altLang="zh-CN" sz="1200" kern="1200" dirty="0" smtClean="0">
                <a:solidFill>
                  <a:schemeClr val="tx1"/>
                </a:solidFill>
                <a:latin typeface="+mn-lt"/>
                <a:ea typeface="+mn-ea"/>
                <a:cs typeface="+mn-cs"/>
              </a:rPr>
              <a:t>MB-FCN</a:t>
            </a:r>
            <a:r>
              <a:rPr lang="zh-CN" altLang="en-US" sz="1200" kern="1200" dirty="0" smtClean="0">
                <a:solidFill>
                  <a:schemeClr val="tx1"/>
                </a:solidFill>
                <a:latin typeface="+mn-lt"/>
                <a:ea typeface="+mn-ea"/>
                <a:cs typeface="+mn-cs"/>
              </a:rPr>
              <a:t>生成的正负样本集；</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4 </a:t>
            </a:r>
            <a:r>
              <a:rPr lang="en-US" altLang="zh-CN" sz="1200" kern="1200" dirty="0" err="1" smtClean="0">
                <a:solidFill>
                  <a:schemeClr val="tx1"/>
                </a:solidFill>
                <a:latin typeface="+mn-lt"/>
                <a:ea typeface="+mn-ea"/>
                <a:cs typeface="+mn-cs"/>
              </a:rPr>
              <a:t>FaceGANs</a:t>
            </a:r>
            <a:r>
              <a:rPr lang="zh-CN" altLang="en-US" sz="1200" kern="1200" dirty="0" smtClean="0">
                <a:solidFill>
                  <a:schemeClr val="tx1"/>
                </a:solidFill>
                <a:latin typeface="+mn-lt"/>
                <a:ea typeface="+mn-ea"/>
                <a:cs typeface="+mn-cs"/>
              </a:rPr>
              <a:t>中的生成器</a:t>
            </a:r>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包含两个子网络：</a:t>
            </a:r>
            <a:r>
              <a:rPr lang="en-US" altLang="zh-CN" sz="1200" kern="1200" dirty="0" smtClean="0">
                <a:solidFill>
                  <a:schemeClr val="tx1"/>
                </a:solidFill>
                <a:latin typeface="+mn-lt"/>
                <a:ea typeface="+mn-ea"/>
                <a:cs typeface="+mn-cs"/>
              </a:rPr>
              <a:t>SRN</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RN</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SRN</a:t>
            </a:r>
            <a:r>
              <a:rPr lang="zh-CN" altLang="en-US" sz="1200" kern="1200" dirty="0" smtClean="0">
                <a:solidFill>
                  <a:schemeClr val="tx1"/>
                </a:solidFill>
                <a:latin typeface="+mn-lt"/>
                <a:ea typeface="+mn-ea"/>
                <a:cs typeface="+mn-cs"/>
              </a:rPr>
              <a:t>输入低分辨率人脸图像，输出重建的高分辨率人脸图像（受限于公式</a:t>
            </a:r>
            <a:r>
              <a:rPr lang="en-US" altLang="zh-CN"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中的</a:t>
            </a:r>
            <a:r>
              <a:rPr lang="en-US" altLang="zh-CN" sz="1200" kern="1200" dirty="0" smtClean="0">
                <a:solidFill>
                  <a:schemeClr val="tx1"/>
                </a:solidFill>
                <a:latin typeface="+mn-lt"/>
                <a:ea typeface="+mn-ea"/>
                <a:cs typeface="+mn-cs"/>
              </a:rPr>
              <a:t>MSE loss</a:t>
            </a:r>
            <a:r>
              <a:rPr lang="zh-CN" altLang="en-US" sz="1200" kern="1200" dirty="0" smtClean="0">
                <a:solidFill>
                  <a:schemeClr val="tx1"/>
                </a:solidFill>
                <a:latin typeface="+mn-lt"/>
                <a:ea typeface="+mn-ea"/>
                <a:cs typeface="+mn-cs"/>
              </a:rPr>
              <a:t>，生成的高分辨率图像可能比较模糊）；</a:t>
            </a:r>
            <a:r>
              <a:rPr lang="en-US" altLang="zh-CN" sz="1200" kern="1200" dirty="0" smtClean="0">
                <a:solidFill>
                  <a:schemeClr val="tx1"/>
                </a:solidFill>
                <a:latin typeface="+mn-lt"/>
                <a:ea typeface="+mn-ea"/>
                <a:cs typeface="+mn-cs"/>
              </a:rPr>
              <a:t>RN</a:t>
            </a:r>
            <a:r>
              <a:rPr lang="zh-CN" altLang="en-US" sz="1200" kern="1200" dirty="0" smtClean="0">
                <a:solidFill>
                  <a:schemeClr val="tx1"/>
                </a:solidFill>
                <a:latin typeface="+mn-lt"/>
                <a:ea typeface="+mn-ea"/>
                <a:cs typeface="+mn-cs"/>
              </a:rPr>
              <a:t>输入高分辨率人脸图像，输出包含更多细节的高分辨率人脸图像；</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5 </a:t>
            </a:r>
            <a:r>
              <a:rPr lang="en-US" altLang="zh-CN" sz="1200" kern="1200" dirty="0" err="1" smtClean="0">
                <a:solidFill>
                  <a:schemeClr val="tx1"/>
                </a:solidFill>
                <a:latin typeface="+mn-lt"/>
                <a:ea typeface="+mn-ea"/>
                <a:cs typeface="+mn-cs"/>
              </a:rPr>
              <a:t>FaceGANs</a:t>
            </a:r>
            <a:r>
              <a:rPr lang="zh-CN" altLang="en-US" sz="1200" kern="1200" dirty="0" smtClean="0">
                <a:solidFill>
                  <a:schemeClr val="tx1"/>
                </a:solidFill>
                <a:latin typeface="+mn-lt"/>
                <a:ea typeface="+mn-ea"/>
                <a:cs typeface="+mn-cs"/>
              </a:rPr>
              <a:t>中的判别器</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包含两个分支，有两个任务：同时判定真假人脸（</a:t>
            </a:r>
            <a:r>
              <a:rPr lang="en-US" altLang="zh-CN" sz="1200" kern="1200" dirty="0" smtClean="0">
                <a:solidFill>
                  <a:schemeClr val="tx1"/>
                </a:solidFill>
                <a:latin typeface="+mn-lt"/>
                <a:ea typeface="+mn-ea"/>
                <a:cs typeface="+mn-cs"/>
              </a:rPr>
              <a:t>real vs fake</a:t>
            </a:r>
            <a:r>
              <a:rPr lang="zh-CN" altLang="en-US" sz="1200" kern="1200" dirty="0" smtClean="0">
                <a:solidFill>
                  <a:schemeClr val="tx1"/>
                </a:solidFill>
                <a:latin typeface="+mn-lt"/>
                <a:ea typeface="+mn-ea"/>
                <a:cs typeface="+mn-cs"/>
              </a:rPr>
              <a:t>，自然的真高分辨率人脸，还是</a:t>
            </a:r>
            <a:r>
              <a:rPr lang="en-US" altLang="zh-CN" sz="1200" kern="1200" dirty="0" smtClean="0">
                <a:solidFill>
                  <a:schemeClr val="tx1"/>
                </a:solidFill>
                <a:latin typeface="+mn-lt"/>
                <a:ea typeface="+mn-ea"/>
                <a:cs typeface="+mn-cs"/>
              </a:rPr>
              <a:t>GANs</a:t>
            </a:r>
            <a:r>
              <a:rPr lang="zh-CN" altLang="en-US" sz="1200" kern="1200" dirty="0" smtClean="0">
                <a:solidFill>
                  <a:schemeClr val="tx1"/>
                </a:solidFill>
                <a:latin typeface="+mn-lt"/>
                <a:ea typeface="+mn-ea"/>
                <a:cs typeface="+mn-cs"/>
              </a:rPr>
              <a:t>生成的假高分辨率人脸），是否为人脸（</a:t>
            </a:r>
            <a:r>
              <a:rPr lang="en-US" altLang="zh-CN" sz="1200" kern="1200" dirty="0" smtClean="0">
                <a:solidFill>
                  <a:schemeClr val="tx1"/>
                </a:solidFill>
                <a:latin typeface="+mn-lt"/>
                <a:ea typeface="+mn-ea"/>
                <a:cs typeface="+mn-cs"/>
              </a:rPr>
              <a:t>face vs non-face</a:t>
            </a:r>
            <a:r>
              <a:rPr lang="zh-CN" altLang="en-US" sz="1200" kern="1200" dirty="0" smtClean="0">
                <a:solidFill>
                  <a:schemeClr val="tx1"/>
                </a:solidFill>
                <a:latin typeface="+mn-lt"/>
                <a:ea typeface="+mn-ea"/>
                <a:cs typeface="+mn-cs"/>
              </a:rPr>
              <a:t>，人脸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其他物体）；</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61</a:t>
            </a:fld>
            <a:endParaRPr lang="zh-CN" altLang="en-US"/>
          </a:p>
        </p:txBody>
      </p:sp>
    </p:spTree>
    <p:extLst>
      <p:ext uri="{BB962C8B-B14F-4D97-AF65-F5344CB8AC3E}">
        <p14:creationId xmlns:p14="http://schemas.microsoft.com/office/powerpoint/2010/main" val="31880673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62</a:t>
            </a:fld>
            <a:endParaRPr lang="zh-CN" altLang="en-US"/>
          </a:p>
        </p:txBody>
      </p:sp>
    </p:spTree>
    <p:extLst>
      <p:ext uri="{BB962C8B-B14F-4D97-AF65-F5344CB8AC3E}">
        <p14:creationId xmlns:p14="http://schemas.microsoft.com/office/powerpoint/2010/main" val="4162977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Cascade CNN</a:t>
            </a:r>
            <a:r>
              <a:rPr lang="zh-CN" altLang="en-US" sz="1200" b="0" i="0" kern="1200" dirty="0" smtClean="0">
                <a:solidFill>
                  <a:schemeClr val="tx1"/>
                </a:solidFill>
                <a:effectLst/>
                <a:latin typeface="+mn-lt"/>
                <a:ea typeface="+mn-ea"/>
                <a:cs typeface="+mn-cs"/>
              </a:rPr>
              <a:t>第一级的</a:t>
            </a:r>
            <a:r>
              <a:rPr lang="en-US" altLang="zh-CN" sz="1200" b="0" i="0" kern="1200" dirty="0" smtClean="0">
                <a:solidFill>
                  <a:schemeClr val="tx1"/>
                </a:solidFill>
                <a:effectLst/>
                <a:latin typeface="+mn-lt"/>
                <a:ea typeface="+mn-ea"/>
                <a:cs typeface="+mn-cs"/>
              </a:rPr>
              <a:t>12-net</a:t>
            </a:r>
            <a:r>
              <a:rPr lang="zh-CN" altLang="en-US" sz="1200" b="0" i="0" kern="1200" dirty="0" smtClean="0">
                <a:solidFill>
                  <a:schemeClr val="tx1"/>
                </a:solidFill>
                <a:effectLst/>
                <a:latin typeface="+mn-lt"/>
                <a:ea typeface="+mn-ea"/>
                <a:cs typeface="+mn-cs"/>
              </a:rPr>
              <a:t>需要在整张图片上做密集窗口采样进行分类，缺陷非常明显；</a:t>
            </a:r>
            <a:r>
              <a:rPr lang="en-US" altLang="zh-CN" sz="1200" b="0" i="0" kern="1200" dirty="0" smtClean="0">
                <a:solidFill>
                  <a:schemeClr val="tx1"/>
                </a:solidFill>
                <a:effectLst/>
                <a:latin typeface="+mn-lt"/>
                <a:ea typeface="+mn-ea"/>
                <a:cs typeface="+mn-cs"/>
              </a:rPr>
              <a:t>MTCNN</a:t>
            </a:r>
            <a:r>
              <a:rPr lang="zh-CN" altLang="en-US" sz="1200" b="0" i="0" kern="1200" dirty="0" smtClean="0">
                <a:solidFill>
                  <a:schemeClr val="tx1"/>
                </a:solidFill>
                <a:effectLst/>
                <a:latin typeface="+mn-lt"/>
                <a:ea typeface="+mn-ea"/>
                <a:cs typeface="+mn-cs"/>
              </a:rPr>
              <a:t>在测试第一阶段的</a:t>
            </a:r>
            <a:r>
              <a:rPr lang="en-US" altLang="zh-CN" sz="1200" b="0" i="0" kern="1200" dirty="0" err="1" smtClean="0">
                <a:solidFill>
                  <a:schemeClr val="tx1"/>
                </a:solidFill>
                <a:effectLst/>
                <a:latin typeface="+mn-lt"/>
                <a:ea typeface="+mn-ea"/>
                <a:cs typeface="+mn-cs"/>
              </a:rPr>
              <a:t>PNet</a:t>
            </a:r>
            <a:r>
              <a:rPr lang="zh-CN" altLang="en-US" sz="1200" b="0" i="0" kern="1200" dirty="0" smtClean="0">
                <a:solidFill>
                  <a:schemeClr val="tx1"/>
                </a:solidFill>
                <a:effectLst/>
                <a:latin typeface="+mn-lt"/>
                <a:ea typeface="+mn-ea"/>
                <a:cs typeface="+mn-cs"/>
              </a:rPr>
              <a:t>是全卷积网络（</a:t>
            </a:r>
            <a:r>
              <a:rPr lang="en-US" altLang="zh-CN" sz="1200" b="0" i="0" kern="1200" dirty="0" smtClean="0">
                <a:solidFill>
                  <a:schemeClr val="tx1"/>
                </a:solidFill>
                <a:effectLst/>
                <a:latin typeface="+mn-lt"/>
                <a:ea typeface="+mn-ea"/>
                <a:cs typeface="+mn-cs"/>
              </a:rPr>
              <a:t>FCN</a:t>
            </a:r>
            <a:r>
              <a:rPr lang="zh-CN" altLang="en-US" sz="1200" b="0" i="0" kern="1200" dirty="0" smtClean="0">
                <a:solidFill>
                  <a:schemeClr val="tx1"/>
                </a:solidFill>
                <a:effectLst/>
                <a:latin typeface="+mn-lt"/>
                <a:ea typeface="+mn-ea"/>
                <a:cs typeface="+mn-cs"/>
              </a:rPr>
              <a:t>），全卷积网络的优点在于可以输入任意尺寸的图像，同时使用卷积运算代替了滑动窗口运算，大幅提高了效率。下图为不同尺度图像经过</a:t>
            </a:r>
            <a:r>
              <a:rPr lang="en-US" altLang="zh-CN" sz="1200" b="0" i="0" kern="1200" dirty="0" err="1" smtClean="0">
                <a:solidFill>
                  <a:schemeClr val="tx1"/>
                </a:solidFill>
                <a:effectLst/>
                <a:latin typeface="+mn-lt"/>
                <a:ea typeface="+mn-ea"/>
                <a:cs typeface="+mn-cs"/>
              </a:rPr>
              <a:t>PNet</a:t>
            </a:r>
            <a:r>
              <a:rPr lang="zh-CN" altLang="en-US" sz="1200" b="0" i="0" kern="1200" dirty="0" smtClean="0">
                <a:solidFill>
                  <a:schemeClr val="tx1"/>
                </a:solidFill>
                <a:effectLst/>
                <a:latin typeface="+mn-lt"/>
                <a:ea typeface="+mn-ea"/>
                <a:cs typeface="+mn-cs"/>
              </a:rPr>
              <a:t>的密集分类响应图，亮度越高代表该区域是人脸的概率越大（</a:t>
            </a:r>
            <a:r>
              <a:rPr lang="en-US" altLang="zh-CN" sz="1200" b="0" i="0" kern="1200" dirty="0" smtClean="0">
                <a:solidFill>
                  <a:schemeClr val="tx1"/>
                </a:solidFill>
                <a:effectLst/>
                <a:latin typeface="+mn-lt"/>
                <a:ea typeface="+mn-ea"/>
                <a:cs typeface="+mn-cs"/>
              </a:rPr>
              <a:t>dense prediction</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response map</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63</a:t>
            </a:fld>
            <a:endParaRPr lang="zh-CN" altLang="en-US"/>
          </a:p>
        </p:txBody>
      </p:sp>
    </p:spTree>
    <p:extLst>
      <p:ext uri="{BB962C8B-B14F-4D97-AF65-F5344CB8AC3E}">
        <p14:creationId xmlns:p14="http://schemas.microsoft.com/office/powerpoint/2010/main" val="2262928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64</a:t>
            </a:fld>
            <a:endParaRPr lang="zh-CN" altLang="en-US"/>
          </a:p>
        </p:txBody>
      </p:sp>
    </p:spTree>
    <p:extLst>
      <p:ext uri="{BB962C8B-B14F-4D97-AF65-F5344CB8AC3E}">
        <p14:creationId xmlns:p14="http://schemas.microsoft.com/office/powerpoint/2010/main" val="7207283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Chained Cascade Network for Object Detection</a:t>
            </a:r>
          </a:p>
          <a:p>
            <a:r>
              <a:rPr lang="en-US" altLang="zh-CN" sz="1200" b="0" i="0" u="none" strike="noStrike" kern="1200" dirty="0" smtClean="0">
                <a:solidFill>
                  <a:schemeClr val="tx1"/>
                </a:solidFill>
                <a:effectLst/>
                <a:latin typeface="+mn-lt"/>
                <a:ea typeface="+mn-ea"/>
                <a:cs typeface="+mn-cs"/>
                <a:hlinkClick r:id="rId3"/>
              </a:rPr>
              <a:t>github.com/wk910930/</a:t>
            </a:r>
            <a:r>
              <a:rPr lang="en-US" altLang="zh-CN" sz="1200" b="0" i="0" u="none" strike="noStrike" kern="1200" dirty="0" err="1" smtClean="0">
                <a:solidFill>
                  <a:schemeClr val="tx1"/>
                </a:solidFill>
                <a:effectLst/>
                <a:latin typeface="+mn-lt"/>
                <a:ea typeface="+mn-ea"/>
                <a:cs typeface="+mn-cs"/>
                <a:hlinkClick r:id="rId3"/>
              </a:rPr>
              <a:t>ccnn</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论文目标：</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物体检测任务中背景样本会比前景多很多，在训练中会造成正负样本不均衡的情况。作者设计出一套级联的方式来去除无用的背景，浅层中的无用信息过滤掉后无需进入更深的网络中计算，后阶段的特征和分类器只负责处理少量更困难的样本。由于需处理样本数量减少（主要减少了简单样本），此级联网络可节省训练预测时间，且更困难样本经过级联后作用会加强，所以检测效果也会有一定提升。</a:t>
            </a:r>
          </a:p>
          <a:p>
            <a:r>
              <a:rPr lang="zh-CN" altLang="en-US" sz="1200" b="1" i="0" kern="1200" dirty="0" smtClean="0">
                <a:solidFill>
                  <a:schemeClr val="tx1"/>
                </a:solidFill>
                <a:effectLst/>
                <a:latin typeface="+mn-lt"/>
                <a:ea typeface="+mn-ea"/>
                <a:cs typeface="+mn-cs"/>
              </a:rPr>
              <a:t>核心思想：</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在浅层中，通过多级级联，网络可以拒绝来自背景的无用</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。经过</a:t>
            </a:r>
            <a:r>
              <a:rPr lang="en-US" altLang="zh-CN" sz="1200" b="0" i="0" kern="1200" dirty="0" err="1" smtClean="0">
                <a:solidFill>
                  <a:schemeClr val="tx1"/>
                </a:solidFill>
                <a:effectLst/>
                <a:latin typeface="+mn-lt"/>
                <a:ea typeface="+mn-ea"/>
                <a:cs typeface="+mn-cs"/>
              </a:rPr>
              <a:t>RoI</a:t>
            </a:r>
            <a:r>
              <a:rPr lang="en-US" altLang="zh-CN" sz="1200" b="0" i="0" kern="1200" dirty="0" smtClean="0">
                <a:solidFill>
                  <a:schemeClr val="tx1"/>
                </a:solidFill>
                <a:effectLst/>
                <a:latin typeface="+mn-lt"/>
                <a:ea typeface="+mn-ea"/>
                <a:cs typeface="+mn-cs"/>
              </a:rPr>
              <a:t> pooling</a:t>
            </a:r>
            <a:r>
              <a:rPr lang="zh-CN" altLang="en-US" sz="1200" b="0" i="0" kern="1200" dirty="0" smtClean="0">
                <a:solidFill>
                  <a:schemeClr val="tx1"/>
                </a:solidFill>
                <a:effectLst/>
                <a:latin typeface="+mn-lt"/>
                <a:ea typeface="+mn-ea"/>
                <a:cs typeface="+mn-cs"/>
              </a:rPr>
              <a:t>后的特征用来做分类，但被上一层拒绝的</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不会再用他们的信息做</a:t>
            </a:r>
            <a:r>
              <a:rPr lang="en-US" altLang="zh-CN" sz="1200" b="0" i="0" kern="1200" dirty="0" err="1" smtClean="0">
                <a:solidFill>
                  <a:schemeClr val="tx1"/>
                </a:solidFill>
                <a:effectLst/>
                <a:latin typeface="+mn-lt"/>
                <a:ea typeface="+mn-ea"/>
                <a:cs typeface="+mn-cs"/>
              </a:rPr>
              <a:t>RoI</a:t>
            </a:r>
            <a:r>
              <a:rPr lang="en-US" altLang="zh-CN" sz="1200" b="0" i="0" kern="1200" dirty="0" smtClean="0">
                <a:solidFill>
                  <a:schemeClr val="tx1"/>
                </a:solidFill>
                <a:effectLst/>
                <a:latin typeface="+mn-lt"/>
                <a:ea typeface="+mn-ea"/>
                <a:cs typeface="+mn-cs"/>
              </a:rPr>
              <a:t> pooling</a:t>
            </a:r>
            <a:r>
              <a:rPr lang="zh-CN" altLang="en-US" sz="1200" b="0" i="0" kern="1200" dirty="0" smtClean="0">
                <a:solidFill>
                  <a:schemeClr val="tx1"/>
                </a:solidFill>
                <a:effectLst/>
                <a:latin typeface="+mn-lt"/>
                <a:ea typeface="+mn-ea"/>
                <a:cs typeface="+mn-cs"/>
              </a:rPr>
              <a:t>了。在上下文级联阶段，那些没有被拒绝的</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用来生成特征。特征再经过级联，最终没有被拒绝的部分用来做最终的预测。</a:t>
            </a:r>
          </a:p>
          <a:p>
            <a:r>
              <a:rPr lang="zh-CN" altLang="en-US" sz="1200" b="0" i="0" kern="1200" dirty="0" smtClean="0">
                <a:solidFill>
                  <a:schemeClr val="tx1"/>
                </a:solidFill>
                <a:effectLst/>
                <a:latin typeface="+mn-lt"/>
                <a:ea typeface="+mn-ea"/>
                <a:cs typeface="+mn-cs"/>
              </a:rPr>
              <a:t>作者设计的网络在训练和预测阶段都有层级网络，可以在节省训练和预测时间的情况下提升检测效果。因为在浅层网络拒绝</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在深层网络不会用来被使用。 前阶段的网络用来学简单的分类，可以去除那些比较容易区分的背景，而深层用来学难的分类。以图为例，第一层，学习是不是哺乳动物。第二层学习是哪种动物如羊牛猪。最后一层学习区分都有角的动物，如牛羊。</a:t>
            </a:r>
          </a:p>
          <a:p>
            <a:endParaRPr lang="en-US" altLang="zh-CN"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65</a:t>
            </a:fld>
            <a:endParaRPr lang="zh-CN" altLang="en-US"/>
          </a:p>
        </p:txBody>
      </p:sp>
    </p:spTree>
    <p:extLst>
      <p:ext uri="{BB962C8B-B14F-4D97-AF65-F5344CB8AC3E}">
        <p14:creationId xmlns:p14="http://schemas.microsoft.com/office/powerpoint/2010/main" val="39776009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sng" kern="1200" dirty="0" smtClean="0">
                <a:solidFill>
                  <a:schemeClr val="tx1"/>
                </a:solidFill>
                <a:effectLst/>
                <a:latin typeface="+mn-lt"/>
                <a:ea typeface="+mn-ea"/>
                <a:cs typeface="+mn-cs"/>
                <a:hlinkClick r:id="rId3"/>
              </a:rPr>
              <a:t>Joint training of cascaded </a:t>
            </a:r>
            <a:r>
              <a:rPr lang="en-US" altLang="zh-CN" sz="1200" b="0" i="0" u="sng" kern="1200" dirty="0" err="1" smtClean="0">
                <a:solidFill>
                  <a:schemeClr val="tx1"/>
                </a:solidFill>
                <a:effectLst/>
                <a:latin typeface="+mn-lt"/>
                <a:ea typeface="+mn-ea"/>
                <a:cs typeface="+mn-cs"/>
                <a:hlinkClick r:id="rId3"/>
              </a:rPr>
              <a:t>cnn</a:t>
            </a:r>
            <a:r>
              <a:rPr lang="en-US" altLang="zh-CN" sz="1200" b="0" i="0" u="sng" kern="1200" smtClean="0">
                <a:solidFill>
                  <a:schemeClr val="tx1"/>
                </a:solidFill>
                <a:effectLst/>
                <a:latin typeface="+mn-lt"/>
                <a:ea typeface="+mn-ea"/>
                <a:cs typeface="+mn-cs"/>
                <a:hlinkClick r:id="rId3"/>
              </a:rPr>
              <a:t> for face detection</a:t>
            </a:r>
            <a:endParaRPr lang="en-US" altLang="zh-CN"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66</a:t>
            </a:fld>
            <a:endParaRPr lang="zh-CN" altLang="en-US"/>
          </a:p>
        </p:txBody>
      </p:sp>
    </p:spTree>
    <p:extLst>
      <p:ext uri="{BB962C8B-B14F-4D97-AF65-F5344CB8AC3E}">
        <p14:creationId xmlns:p14="http://schemas.microsoft.com/office/powerpoint/2010/main" val="534217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充分榨干 </a:t>
            </a:r>
            <a:r>
              <a:rPr lang="en-US" altLang="zh-CN" sz="1200" b="1" i="0" kern="1200" dirty="0" smtClean="0">
                <a:solidFill>
                  <a:schemeClr val="tx1"/>
                </a:solidFill>
                <a:effectLst/>
                <a:latin typeface="+mn-lt"/>
                <a:ea typeface="+mn-ea"/>
                <a:cs typeface="+mn-cs"/>
              </a:rPr>
              <a:t>feature maps </a:t>
            </a:r>
            <a:r>
              <a:rPr lang="zh-CN" altLang="en-US" sz="1200" b="1" i="0" kern="1200" dirty="0" smtClean="0">
                <a:solidFill>
                  <a:schemeClr val="tx1"/>
                </a:solidFill>
                <a:effectLst/>
                <a:latin typeface="+mn-lt"/>
                <a:ea typeface="+mn-ea"/>
                <a:cs typeface="+mn-cs"/>
              </a:rPr>
              <a:t>的价值</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67</a:t>
            </a:fld>
            <a:endParaRPr lang="zh-CN" altLang="en-US"/>
          </a:p>
        </p:txBody>
      </p:sp>
    </p:spTree>
    <p:extLst>
      <p:ext uri="{BB962C8B-B14F-4D97-AF65-F5344CB8AC3E}">
        <p14:creationId xmlns:p14="http://schemas.microsoft.com/office/powerpoint/2010/main" val="16344795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https://tryolabs.com/blog/2018/01/18/faster-r-cnn-down-the-rabbit-hole-of-modern-object-detection/</a:t>
            </a:r>
          </a:p>
          <a:p>
            <a:endParaRPr lang="en-US" altLang="zh-CN" dirty="0" smtClean="0"/>
          </a:p>
          <a:p>
            <a:r>
              <a:rPr lang="en-US" altLang="zh-CN" sz="1200" b="0" i="0" kern="1200" dirty="0" smtClean="0">
                <a:solidFill>
                  <a:schemeClr val="tx1"/>
                </a:solidFill>
                <a:effectLst/>
                <a:latin typeface="+mn-lt"/>
                <a:ea typeface="+mn-ea"/>
                <a:cs typeface="+mn-cs"/>
              </a:rPr>
              <a:t>Region of Interest (</a:t>
            </a:r>
            <a:r>
              <a:rPr lang="en-US" altLang="zh-CN" sz="1200" b="0" i="0" kern="1200" dirty="0" err="1" smtClean="0">
                <a:solidFill>
                  <a:schemeClr val="tx1"/>
                </a:solidFill>
                <a:effectLst/>
                <a:latin typeface="+mn-lt"/>
                <a:ea typeface="+mn-ea"/>
                <a:cs typeface="+mn-cs"/>
              </a:rPr>
              <a:t>RoI</a:t>
            </a:r>
            <a:r>
              <a:rPr lang="en-US" altLang="zh-CN" sz="1200" b="0" i="0" kern="1200" dirty="0" smtClean="0">
                <a:solidFill>
                  <a:schemeClr val="tx1"/>
                </a:solidFill>
                <a:effectLst/>
                <a:latin typeface="+mn-lt"/>
                <a:ea typeface="+mn-ea"/>
                <a:cs typeface="+mn-cs"/>
              </a:rPr>
              <a:t>) Pooling</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68</a:t>
            </a:fld>
            <a:endParaRPr lang="zh-CN" altLang="en-US"/>
          </a:p>
        </p:txBody>
      </p:sp>
    </p:spTree>
    <p:extLst>
      <p:ext uri="{BB962C8B-B14F-4D97-AF65-F5344CB8AC3E}">
        <p14:creationId xmlns:p14="http://schemas.microsoft.com/office/powerpoint/2010/main" val="29081200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 Rich feature hierarchies for accurate object detection and semantic segmentation</a:t>
            </a:r>
          </a:p>
          <a:p>
            <a:r>
              <a:rPr lang="zh-CN" altLang="en-US" sz="1200" kern="1200" dirty="0" smtClean="0">
                <a:solidFill>
                  <a:schemeClr val="tx1"/>
                </a:solidFill>
                <a:latin typeface="+mn-lt"/>
                <a:ea typeface="+mn-ea"/>
                <a:cs typeface="+mn-cs"/>
              </a:rPr>
              <a:t>缺点：</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1 proposal</a:t>
            </a:r>
            <a:r>
              <a:rPr lang="zh-CN" altLang="en-US" sz="1200" kern="1200" dirty="0" smtClean="0">
                <a:solidFill>
                  <a:schemeClr val="tx1"/>
                </a:solidFill>
                <a:latin typeface="+mn-lt"/>
                <a:ea typeface="+mn-ea"/>
                <a:cs typeface="+mn-cs"/>
              </a:rPr>
              <a:t>生成、</a:t>
            </a:r>
            <a:r>
              <a:rPr lang="en-US" altLang="zh-CN" sz="1200" kern="1200" dirty="0" smtClean="0">
                <a:solidFill>
                  <a:schemeClr val="tx1"/>
                </a:solidFill>
                <a:latin typeface="+mn-lt"/>
                <a:ea typeface="+mn-ea"/>
                <a:cs typeface="+mn-cs"/>
              </a:rPr>
              <a:t>CNN</a:t>
            </a:r>
            <a:r>
              <a:rPr lang="zh-CN" altLang="en-US" sz="1200" kern="1200" dirty="0" smtClean="0">
                <a:solidFill>
                  <a:schemeClr val="tx1"/>
                </a:solidFill>
                <a:latin typeface="+mn-lt"/>
                <a:ea typeface="+mn-ea"/>
                <a:cs typeface="+mn-cs"/>
              </a:rPr>
              <a:t>提特征、</a:t>
            </a:r>
            <a:r>
              <a:rPr lang="en-US" altLang="zh-CN" sz="1200" kern="1200" dirty="0" smtClean="0">
                <a:solidFill>
                  <a:schemeClr val="tx1"/>
                </a:solidFill>
                <a:latin typeface="+mn-lt"/>
                <a:ea typeface="+mn-ea"/>
                <a:cs typeface="+mn-cs"/>
              </a:rPr>
              <a:t>proposal</a:t>
            </a:r>
            <a:r>
              <a:rPr lang="zh-CN" altLang="en-US" sz="1200" kern="1200" dirty="0" smtClean="0">
                <a:solidFill>
                  <a:schemeClr val="tx1"/>
                </a:solidFill>
                <a:latin typeface="+mn-lt"/>
                <a:ea typeface="+mn-ea"/>
                <a:cs typeface="+mn-cs"/>
              </a:rPr>
              <a:t>分类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边框回归与精修，训练和测试都分三步进行，没有</a:t>
            </a:r>
            <a:r>
              <a:rPr lang="en-US" altLang="zh-CN" sz="1200" kern="1200" dirty="0" smtClean="0">
                <a:solidFill>
                  <a:schemeClr val="tx1"/>
                </a:solidFill>
                <a:latin typeface="+mn-lt"/>
                <a:ea typeface="+mn-ea"/>
                <a:cs typeface="+mn-cs"/>
              </a:rPr>
              <a:t>end2end</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2 proposal</a:t>
            </a:r>
            <a:r>
              <a:rPr lang="zh-CN" altLang="en-US" sz="1200" kern="1200" dirty="0" smtClean="0">
                <a:solidFill>
                  <a:schemeClr val="tx1"/>
                </a:solidFill>
                <a:latin typeface="+mn-lt"/>
                <a:ea typeface="+mn-ea"/>
                <a:cs typeface="+mn-cs"/>
              </a:rPr>
              <a:t>都需要缩放到固定大小，缩放后可能会对物体产生形变；</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每个</a:t>
            </a:r>
            <a:r>
              <a:rPr lang="en-US" altLang="zh-CN" sz="1200" kern="1200" dirty="0" smtClean="0">
                <a:solidFill>
                  <a:schemeClr val="tx1"/>
                </a:solidFill>
                <a:latin typeface="+mn-lt"/>
                <a:ea typeface="+mn-ea"/>
                <a:cs typeface="+mn-cs"/>
              </a:rPr>
              <a:t>proposal</a:t>
            </a:r>
            <a:r>
              <a:rPr lang="zh-CN" altLang="en-US" sz="1200" kern="1200" dirty="0" smtClean="0">
                <a:solidFill>
                  <a:schemeClr val="tx1"/>
                </a:solidFill>
                <a:latin typeface="+mn-lt"/>
                <a:ea typeface="+mn-ea"/>
                <a:cs typeface="+mn-cs"/>
              </a:rPr>
              <a:t>都过一遍</a:t>
            </a:r>
            <a:r>
              <a:rPr lang="en-US" altLang="zh-CN" sz="1200" kern="1200" dirty="0" smtClean="0">
                <a:solidFill>
                  <a:schemeClr val="tx1"/>
                </a:solidFill>
                <a:latin typeface="+mn-lt"/>
                <a:ea typeface="+mn-ea"/>
                <a:cs typeface="+mn-cs"/>
              </a:rPr>
              <a:t>CNN</a:t>
            </a:r>
            <a:r>
              <a:rPr lang="zh-CN" altLang="en-US" sz="1200" kern="1200" dirty="0" smtClean="0">
                <a:solidFill>
                  <a:schemeClr val="tx1"/>
                </a:solidFill>
                <a:latin typeface="+mn-lt"/>
                <a:ea typeface="+mn-ea"/>
                <a:cs typeface="+mn-cs"/>
              </a:rPr>
              <a:t>提特征，一张图提</a:t>
            </a:r>
            <a:r>
              <a:rPr lang="en-US" altLang="zh-CN" sz="1200" kern="1200" dirty="0" smtClean="0">
                <a:solidFill>
                  <a:schemeClr val="tx1"/>
                </a:solidFill>
                <a:latin typeface="+mn-lt"/>
                <a:ea typeface="+mn-ea"/>
                <a:cs typeface="+mn-cs"/>
              </a:rPr>
              <a:t>2000</a:t>
            </a:r>
            <a:r>
              <a:rPr lang="zh-CN" altLang="en-US"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proposal</a:t>
            </a:r>
            <a:r>
              <a:rPr lang="zh-CN" altLang="en-US" sz="1200" kern="1200" dirty="0" smtClean="0">
                <a:solidFill>
                  <a:schemeClr val="tx1"/>
                </a:solidFill>
                <a:latin typeface="+mn-lt"/>
                <a:ea typeface="+mn-ea"/>
                <a:cs typeface="+mn-cs"/>
              </a:rPr>
              <a:t>，就需要提</a:t>
            </a:r>
            <a:r>
              <a:rPr lang="en-US" altLang="zh-CN" sz="1200" kern="1200" dirty="0" smtClean="0">
                <a:solidFill>
                  <a:schemeClr val="tx1"/>
                </a:solidFill>
                <a:latin typeface="+mn-lt"/>
                <a:ea typeface="+mn-ea"/>
                <a:cs typeface="+mn-cs"/>
              </a:rPr>
              <a:t>2000</a:t>
            </a:r>
            <a:r>
              <a:rPr lang="zh-CN" altLang="en-US" sz="1200" kern="1200" dirty="0" smtClean="0">
                <a:solidFill>
                  <a:schemeClr val="tx1"/>
                </a:solidFill>
                <a:latin typeface="+mn-lt"/>
                <a:ea typeface="+mn-ea"/>
                <a:cs typeface="+mn-cs"/>
              </a:rPr>
              <a:t>次特征，重复计算量比较大，耗时；</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4 </a:t>
            </a:r>
            <a:r>
              <a:rPr lang="zh-CN" altLang="en-US" sz="1200" kern="1200" dirty="0" smtClean="0">
                <a:solidFill>
                  <a:schemeClr val="tx1"/>
                </a:solidFill>
                <a:latin typeface="+mn-lt"/>
                <a:ea typeface="+mn-ea"/>
                <a:cs typeface="+mn-cs"/>
              </a:rPr>
              <a:t>测试阶段，每张图像的检测在基于</a:t>
            </a:r>
            <a:r>
              <a:rPr lang="en-US" altLang="zh-CN" sz="1200" kern="1200" dirty="0" smtClean="0">
                <a:solidFill>
                  <a:schemeClr val="tx1"/>
                </a:solidFill>
                <a:latin typeface="+mn-lt"/>
                <a:ea typeface="+mn-ea"/>
                <a:cs typeface="+mn-cs"/>
              </a:rPr>
              <a:t>VGG16</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R-CNN</a:t>
            </a:r>
            <a:r>
              <a:rPr lang="zh-CN" altLang="en-US" sz="1200" kern="1200" dirty="0" smtClean="0">
                <a:solidFill>
                  <a:schemeClr val="tx1"/>
                </a:solidFill>
                <a:latin typeface="+mn-lt"/>
                <a:ea typeface="+mn-ea"/>
                <a:cs typeface="+mn-cs"/>
              </a:rPr>
              <a:t>上</a:t>
            </a:r>
            <a:r>
              <a:rPr lang="en-US" altLang="zh-CN" sz="1200" kern="1200" dirty="0" smtClean="0">
                <a:solidFill>
                  <a:schemeClr val="tx1"/>
                </a:solidFill>
                <a:latin typeface="+mn-lt"/>
                <a:ea typeface="+mn-ea"/>
                <a:cs typeface="+mn-cs"/>
              </a:rPr>
              <a:t>GPU</a:t>
            </a:r>
            <a:r>
              <a:rPr lang="zh-CN" altLang="en-US" sz="1200" kern="1200" dirty="0" smtClean="0">
                <a:solidFill>
                  <a:schemeClr val="tx1"/>
                </a:solidFill>
                <a:latin typeface="+mn-lt"/>
                <a:ea typeface="+mn-ea"/>
                <a:cs typeface="+mn-cs"/>
              </a:rPr>
              <a:t>耗时</a:t>
            </a:r>
            <a:r>
              <a:rPr lang="en-US" altLang="zh-CN" sz="1200" kern="1200" dirty="0" smtClean="0">
                <a:solidFill>
                  <a:schemeClr val="tx1"/>
                </a:solidFill>
                <a:latin typeface="+mn-lt"/>
                <a:ea typeface="+mn-ea"/>
                <a:cs typeface="+mn-cs"/>
              </a:rPr>
              <a:t>47s / image ---- </a:t>
            </a:r>
            <a:r>
              <a:rPr lang="zh-CN" altLang="en-US" sz="1200" kern="1200" dirty="0" smtClean="0">
                <a:solidFill>
                  <a:schemeClr val="tx1"/>
                </a:solidFill>
                <a:latin typeface="+mn-lt"/>
                <a:ea typeface="+mn-ea"/>
                <a:cs typeface="+mn-cs"/>
              </a:rPr>
              <a:t>耗时主要开销在特征提取阶段，因为每个</a:t>
            </a:r>
            <a:r>
              <a:rPr lang="en-US" altLang="zh-CN" sz="1200" kern="1200" dirty="0" smtClean="0">
                <a:solidFill>
                  <a:schemeClr val="tx1"/>
                </a:solidFill>
                <a:latin typeface="+mn-lt"/>
                <a:ea typeface="+mn-ea"/>
                <a:cs typeface="+mn-cs"/>
              </a:rPr>
              <a:t>proposals</a:t>
            </a:r>
            <a:r>
              <a:rPr lang="zh-CN" altLang="en-US" sz="1200" kern="1200" dirty="0" smtClean="0">
                <a:solidFill>
                  <a:schemeClr val="tx1"/>
                </a:solidFill>
                <a:latin typeface="+mn-lt"/>
                <a:ea typeface="+mn-ea"/>
                <a:cs typeface="+mn-cs"/>
              </a:rPr>
              <a:t>都独立提取特征，没有共享基础</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的特征；</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5 </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proposals</a:t>
            </a:r>
            <a:r>
              <a:rPr lang="zh-CN" altLang="en-US" sz="1200" kern="1200" dirty="0" smtClean="0">
                <a:solidFill>
                  <a:schemeClr val="tx1"/>
                </a:solidFill>
                <a:latin typeface="+mn-lt"/>
                <a:ea typeface="+mn-ea"/>
                <a:cs typeface="+mn-cs"/>
              </a:rPr>
              <a:t>上提取的</a:t>
            </a:r>
            <a:r>
              <a:rPr lang="en-US" altLang="zh-CN" sz="1200" kern="1200" dirty="0" smtClean="0">
                <a:solidFill>
                  <a:schemeClr val="tx1"/>
                </a:solidFill>
                <a:latin typeface="+mn-lt"/>
                <a:ea typeface="+mn-ea"/>
                <a:cs typeface="+mn-cs"/>
              </a:rPr>
              <a:t>4096</a:t>
            </a:r>
            <a:r>
              <a:rPr lang="zh-CN" altLang="en-US" sz="1200" kern="1200" dirty="0" smtClean="0">
                <a:solidFill>
                  <a:schemeClr val="tx1"/>
                </a:solidFill>
                <a:latin typeface="+mn-lt"/>
                <a:ea typeface="+mn-ea"/>
                <a:cs typeface="+mn-cs"/>
              </a:rPr>
              <a:t>维特征要先保存在本地磁盘，再训练</a:t>
            </a:r>
            <a:r>
              <a:rPr lang="en-US" altLang="zh-CN" sz="1200" kern="1200" dirty="0" err="1"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，也占了很大的存储空间；</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69</a:t>
            </a:fld>
            <a:endParaRPr lang="zh-CN" altLang="en-US"/>
          </a:p>
        </p:txBody>
      </p:sp>
    </p:spTree>
    <p:extLst>
      <p:ext uri="{BB962C8B-B14F-4D97-AF65-F5344CB8AC3E}">
        <p14:creationId xmlns:p14="http://schemas.microsoft.com/office/powerpoint/2010/main" val="1959419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7</a:t>
            </a:fld>
            <a:endParaRPr lang="zh-CN" altLang="en-US"/>
          </a:p>
        </p:txBody>
      </p:sp>
    </p:spTree>
    <p:extLst>
      <p:ext uri="{BB962C8B-B14F-4D97-AF65-F5344CB8AC3E}">
        <p14:creationId xmlns:p14="http://schemas.microsoft.com/office/powerpoint/2010/main" val="41533343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Convolutional Feature Masking for Joint Object and Stuff Segmentation </a:t>
            </a:r>
          </a:p>
          <a:p>
            <a:endParaRPr lang="en-US" altLang="zh-CN" dirty="0" smtClean="0"/>
          </a:p>
          <a:p>
            <a:r>
              <a:rPr lang="zh-CN" altLang="en-US" dirty="0" smtClean="0"/>
              <a:t>尽管 </a:t>
            </a:r>
            <a:r>
              <a:rPr lang="en-US" altLang="zh-CN" dirty="0" smtClean="0"/>
              <a:t>R-CNN </a:t>
            </a:r>
            <a:r>
              <a:rPr lang="zh-CN" altLang="en-US" dirty="0" smtClean="0"/>
              <a:t>效果不错，但是他还有两个硬伤：</a:t>
            </a:r>
            <a:endParaRPr lang="en-US" altLang="zh-CN" dirty="0" smtClean="0"/>
          </a:p>
          <a:p>
            <a:r>
              <a:rPr lang="zh-CN" altLang="en-US" dirty="0" smtClean="0"/>
              <a:t>硬伤一、算力冗余先生成候选区域，再对区域进行卷积，这里有两个问题：其一是候选区域会有一定程度的重叠，对相同区域进行重复卷积；其二是每个区域进行新的卷积需要新的存储空间。何恺明等人意识到这个可以优化，于是把</a:t>
            </a:r>
            <a:r>
              <a:rPr lang="zh-CN" altLang="en-US" b="1" dirty="0" smtClean="0"/>
              <a:t>先生成候选区域再卷积，变成了先卷积后生成区域</a:t>
            </a:r>
            <a:r>
              <a:rPr lang="zh-CN" altLang="en-US" dirty="0" smtClean="0"/>
              <a:t>。“简单地”改变顺序，不仅减少存储量而且加快了训练速度。</a:t>
            </a:r>
            <a:endParaRPr lang="en-US" altLang="zh-CN" dirty="0" smtClean="0"/>
          </a:p>
          <a:p>
            <a:r>
              <a:rPr lang="zh-CN" altLang="en-US" dirty="0" smtClean="0"/>
              <a:t>硬伤二、图片缩放无论是剪裁（</a:t>
            </a:r>
            <a:r>
              <a:rPr lang="en-US" altLang="zh-CN" dirty="0" smtClean="0"/>
              <a:t>Crop</a:t>
            </a:r>
            <a:r>
              <a:rPr lang="zh-CN" altLang="en-US" dirty="0" smtClean="0"/>
              <a:t>）还是缩放（</a:t>
            </a:r>
            <a:r>
              <a:rPr lang="en-US" altLang="zh-CN" dirty="0" smtClean="0"/>
              <a:t>Warp</a:t>
            </a:r>
            <a:r>
              <a:rPr lang="zh-CN" altLang="en-US" dirty="0" smtClean="0"/>
              <a:t>），在很大程度上会丢失图片原有的信息导致训练效果不好，如上图所示。直观的理解，把车剪裁成一个门，人看到这个门也不好判断整体是一辆车；把一座高塔缩放成一个胖胖的塔，人看到也没很大把握直接下结论。人都做不到，机器的难度就可想而知了。何恺明等人发现了这个问题，于是思索有什么办法能不对图片进行变形，将图片原汁原味地输入进去学习。最后他们发现问题的根源是 </a:t>
            </a:r>
            <a:r>
              <a:rPr lang="en-US" altLang="zh-CN" dirty="0" smtClean="0"/>
              <a:t>FC Layer</a:t>
            </a:r>
            <a:r>
              <a:rPr lang="zh-CN" altLang="en-US" dirty="0" smtClean="0"/>
              <a:t>（全连接层）需要确定输入维度，于是他们在输入全连接层前定义一个特殊的池化层，将输入的任意尺度 </a:t>
            </a:r>
            <a:r>
              <a:rPr lang="en-US" altLang="zh-CN" dirty="0" smtClean="0"/>
              <a:t>feature maps </a:t>
            </a:r>
            <a:r>
              <a:rPr lang="zh-CN" altLang="en-US" dirty="0" smtClean="0"/>
              <a:t>组合成特定维度的输出，这个组合可以是不同大小的拼凑，如同拼凑七巧板般。举个例子，我们要输入的维度  </a:t>
            </a:r>
            <a:r>
              <a:rPr lang="en-US" altLang="zh-CN" dirty="0" smtClean="0"/>
              <a:t>64*25664*256</a:t>
            </a:r>
            <a:r>
              <a:rPr lang="zh-CN" altLang="en-US" dirty="0" smtClean="0"/>
              <a:t>，那么我们可以这样组合  。</a:t>
            </a:r>
            <a:r>
              <a:rPr lang="en-US" altLang="zh-CN" dirty="0" smtClean="0"/>
              <a:t>SPP Net </a:t>
            </a:r>
            <a:r>
              <a:rPr lang="zh-CN" altLang="en-US" dirty="0" smtClean="0"/>
              <a:t>的出现是如同一道惊雷，不仅减少了计算冗余，更重要的是打破了固定尺寸输入这一束缚，让后来者享受到这一缕阳光。</a:t>
            </a:r>
          </a:p>
          <a:p>
            <a:r>
              <a:rPr lang="zh-CN" altLang="en-US" dirty="0" smtClean="0"/>
              <a:t>原文：</a:t>
            </a:r>
            <a:r>
              <a:rPr lang="en-US" altLang="zh-CN" dirty="0" smtClean="0"/>
              <a:t>https://blog.csdn.net/kbccs/article/details/80115060</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70</a:t>
            </a:fld>
            <a:endParaRPr lang="zh-CN" altLang="en-US"/>
          </a:p>
        </p:txBody>
      </p:sp>
    </p:spTree>
    <p:extLst>
      <p:ext uri="{BB962C8B-B14F-4D97-AF65-F5344CB8AC3E}">
        <p14:creationId xmlns:p14="http://schemas.microsoft.com/office/powerpoint/2010/main" val="18248533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Fast R-CNN </a:t>
            </a:r>
          </a:p>
          <a:p>
            <a:r>
              <a:rPr lang="zh-CN" altLang="en-US" sz="1200" b="0" i="0" kern="1200" dirty="0" smtClean="0">
                <a:solidFill>
                  <a:schemeClr val="tx1"/>
                </a:solidFill>
                <a:effectLst/>
                <a:latin typeface="+mn-lt"/>
                <a:ea typeface="+mn-ea"/>
                <a:cs typeface="+mn-cs"/>
              </a:rPr>
              <a:t>最大的建树就是</a:t>
            </a:r>
            <a:r>
              <a:rPr lang="zh-CN" altLang="en-US" sz="1200" b="1" i="0" kern="1200" dirty="0" smtClean="0">
                <a:solidFill>
                  <a:schemeClr val="tx1"/>
                </a:solidFill>
                <a:effectLst/>
                <a:latin typeface="+mn-lt"/>
                <a:ea typeface="+mn-ea"/>
                <a:cs typeface="+mn-cs"/>
              </a:rPr>
              <a:t>将原来的串行结构改成并行结构</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71</a:t>
            </a:fld>
            <a:endParaRPr lang="zh-CN" altLang="en-US"/>
          </a:p>
        </p:txBody>
      </p:sp>
    </p:spTree>
    <p:extLst>
      <p:ext uri="{BB962C8B-B14F-4D97-AF65-F5344CB8AC3E}">
        <p14:creationId xmlns:p14="http://schemas.microsoft.com/office/powerpoint/2010/main" val="18145941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arxiv2016_Face Detection with the Faster R-CNN</a:t>
            </a:r>
          </a:p>
          <a:p>
            <a:r>
              <a:rPr lang="en-US" altLang="zh-CN" sz="1200" b="0" i="0" kern="1200" dirty="0" smtClean="0">
                <a:solidFill>
                  <a:schemeClr val="tx1"/>
                </a:solidFill>
                <a:effectLst/>
                <a:latin typeface="+mn-lt"/>
                <a:ea typeface="+mn-ea"/>
                <a:cs typeface="+mn-cs"/>
              </a:rPr>
              <a:t>4.1 </a:t>
            </a:r>
            <a:r>
              <a:rPr lang="zh-CN" altLang="en-US" sz="1200" b="0" i="0" kern="1200" dirty="0" smtClean="0">
                <a:solidFill>
                  <a:schemeClr val="tx1"/>
                </a:solidFill>
                <a:effectLst/>
                <a:latin typeface="+mn-lt"/>
                <a:ea typeface="+mn-ea"/>
                <a:cs typeface="+mn-cs"/>
              </a:rPr>
              <a:t>卷积层</a:t>
            </a:r>
          </a:p>
          <a:p>
            <a:r>
              <a:rPr lang="zh-CN" altLang="en-US" sz="1200" b="0" i="0" kern="1200" dirty="0" smtClean="0">
                <a:solidFill>
                  <a:schemeClr val="tx1"/>
                </a:solidFill>
                <a:effectLst/>
                <a:latin typeface="+mn-lt"/>
                <a:ea typeface="+mn-ea"/>
                <a:cs typeface="+mn-cs"/>
              </a:rPr>
              <a:t>卷积层采用的</a:t>
            </a:r>
            <a:r>
              <a:rPr lang="en-US" altLang="zh-CN" sz="1200" b="0" i="0" kern="1200" dirty="0" smtClean="0">
                <a:solidFill>
                  <a:schemeClr val="tx1"/>
                </a:solidFill>
                <a:effectLst/>
                <a:latin typeface="+mn-lt"/>
                <a:ea typeface="+mn-ea"/>
                <a:cs typeface="+mn-cs"/>
              </a:rPr>
              <a:t>VGG-16</a:t>
            </a:r>
            <a:r>
              <a:rPr lang="zh-CN" altLang="en-US" sz="1200" b="0" i="0" kern="1200" dirty="0" smtClean="0">
                <a:solidFill>
                  <a:schemeClr val="tx1"/>
                </a:solidFill>
                <a:effectLst/>
                <a:latin typeface="+mn-lt"/>
                <a:ea typeface="+mn-ea"/>
                <a:cs typeface="+mn-cs"/>
              </a:rPr>
              <a:t>模型，先将</a:t>
            </a:r>
            <a:r>
              <a:rPr lang="en-US" altLang="zh-CN" sz="1200" b="0" i="0" kern="1200" dirty="0" err="1" smtClean="0">
                <a:solidFill>
                  <a:schemeClr val="tx1"/>
                </a:solidFill>
                <a:effectLst/>
                <a:latin typeface="+mn-lt"/>
                <a:ea typeface="+mn-ea"/>
                <a:cs typeface="+mn-cs"/>
              </a:rPr>
              <a:t>PxQ</a:t>
            </a:r>
            <a:r>
              <a:rPr lang="zh-CN" altLang="en-US" sz="1200" b="0" i="0" kern="1200" dirty="0" smtClean="0">
                <a:solidFill>
                  <a:schemeClr val="tx1"/>
                </a:solidFill>
                <a:effectLst/>
                <a:latin typeface="+mn-lt"/>
                <a:ea typeface="+mn-ea"/>
                <a:cs typeface="+mn-cs"/>
              </a:rPr>
              <a:t>的原始图片，缩放裁剪为</a:t>
            </a:r>
            <a:r>
              <a:rPr lang="en-US" altLang="zh-CN" sz="1200" b="0" i="0" kern="1200" dirty="0" err="1" smtClean="0">
                <a:solidFill>
                  <a:schemeClr val="tx1"/>
                </a:solidFill>
                <a:effectLst/>
                <a:latin typeface="+mn-lt"/>
                <a:ea typeface="+mn-ea"/>
                <a:cs typeface="+mn-cs"/>
              </a:rPr>
              <a:t>MxN</a:t>
            </a:r>
            <a:r>
              <a:rPr lang="zh-CN" altLang="en-US" sz="1200" b="0" i="0" kern="1200" dirty="0" smtClean="0">
                <a:solidFill>
                  <a:schemeClr val="tx1"/>
                </a:solidFill>
                <a:effectLst/>
                <a:latin typeface="+mn-lt"/>
                <a:ea typeface="+mn-ea"/>
                <a:cs typeface="+mn-cs"/>
              </a:rPr>
              <a:t>的图片，然后经过</a:t>
            </a:r>
            <a:r>
              <a:rPr lang="en-US" altLang="zh-CN" sz="1200" b="0" i="0" kern="1200" dirty="0" smtClean="0">
                <a:solidFill>
                  <a:schemeClr val="tx1"/>
                </a:solidFill>
                <a:effectLst/>
                <a:latin typeface="+mn-lt"/>
                <a:ea typeface="+mn-ea"/>
                <a:cs typeface="+mn-cs"/>
              </a:rPr>
              <a:t>13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conv-</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层，其中会穿插</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max-pooling</a:t>
            </a:r>
            <a:r>
              <a:rPr lang="zh-CN" altLang="en-US" sz="1200" b="0" i="0" kern="1200" dirty="0" smtClean="0">
                <a:solidFill>
                  <a:schemeClr val="tx1"/>
                </a:solidFill>
                <a:effectLst/>
                <a:latin typeface="+mn-lt"/>
                <a:ea typeface="+mn-ea"/>
                <a:cs typeface="+mn-cs"/>
              </a:rPr>
              <a:t>层。所有的卷积的</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都是</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padding</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stride</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pooling</a:t>
            </a:r>
            <a:r>
              <a:rPr lang="zh-CN" altLang="en-US" sz="1200" b="0" i="0" kern="1200" dirty="0" smtClean="0">
                <a:solidFill>
                  <a:schemeClr val="tx1"/>
                </a:solidFill>
                <a:effectLst/>
                <a:latin typeface="+mn-lt"/>
                <a:ea typeface="+mn-ea"/>
                <a:cs typeface="+mn-cs"/>
              </a:rPr>
              <a:t>层</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2x2, padding</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stride</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a:t>
            </a:r>
          </a:p>
          <a:p>
            <a:r>
              <a:rPr lang="en-US" altLang="zh-CN" sz="1200" b="0" i="0" kern="1200" dirty="0" err="1" smtClean="0">
                <a:solidFill>
                  <a:schemeClr val="tx1"/>
                </a:solidFill>
                <a:effectLst/>
                <a:latin typeface="+mn-lt"/>
                <a:ea typeface="+mn-ea"/>
                <a:cs typeface="+mn-cs"/>
              </a:rPr>
              <a:t>MxN</a:t>
            </a:r>
            <a:r>
              <a:rPr lang="zh-CN" altLang="en-US" sz="1200" b="0" i="0" kern="1200" dirty="0" smtClean="0">
                <a:solidFill>
                  <a:schemeClr val="tx1"/>
                </a:solidFill>
                <a:effectLst/>
                <a:latin typeface="+mn-lt"/>
                <a:ea typeface="+mn-ea"/>
                <a:cs typeface="+mn-cs"/>
              </a:rPr>
              <a:t>的图片，经过卷积层后，变为了</a:t>
            </a:r>
            <a:r>
              <a:rPr lang="en-US" altLang="zh-CN" sz="1200" b="0" i="0" kern="1200" dirty="0" smtClean="0">
                <a:solidFill>
                  <a:schemeClr val="tx1"/>
                </a:solidFill>
                <a:effectLst/>
                <a:latin typeface="+mn-lt"/>
                <a:ea typeface="+mn-ea"/>
                <a:cs typeface="+mn-cs"/>
              </a:rPr>
              <a:t>(M/16) x (N/16)</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了。</a:t>
            </a:r>
          </a:p>
          <a:p>
            <a:r>
              <a:rPr lang="en-US" altLang="zh-CN" sz="1200" b="0" i="0" kern="1200" dirty="0" smtClean="0">
                <a:solidFill>
                  <a:schemeClr val="tx1"/>
                </a:solidFill>
                <a:effectLst/>
                <a:latin typeface="+mn-lt"/>
                <a:ea typeface="+mn-ea"/>
                <a:cs typeface="+mn-cs"/>
              </a:rPr>
              <a:t>4.2 RPN</a:t>
            </a:r>
            <a:r>
              <a:rPr lang="zh-CN" altLang="en-US" sz="1200" b="0" i="0" kern="1200" dirty="0" smtClean="0">
                <a:solidFill>
                  <a:schemeClr val="tx1"/>
                </a:solidFill>
                <a:effectLst/>
                <a:latin typeface="+mn-lt"/>
                <a:ea typeface="+mn-ea"/>
                <a:cs typeface="+mn-cs"/>
              </a:rPr>
              <a:t>层</a:t>
            </a:r>
          </a:p>
          <a:p>
            <a:r>
              <a:rPr lang="en-US" altLang="zh-CN" sz="1200" b="0" i="0" kern="1200" dirty="0" smtClean="0">
                <a:solidFill>
                  <a:schemeClr val="tx1"/>
                </a:solidFill>
                <a:effectLst/>
                <a:latin typeface="+mn-lt"/>
                <a:ea typeface="+mn-ea"/>
                <a:cs typeface="+mn-cs"/>
              </a:rPr>
              <a:t>faster R-CNN</a:t>
            </a:r>
            <a:r>
              <a:rPr lang="zh-CN" altLang="en-US" sz="1200" b="0" i="0" kern="1200" dirty="0" smtClean="0">
                <a:solidFill>
                  <a:schemeClr val="tx1"/>
                </a:solidFill>
                <a:effectLst/>
                <a:latin typeface="+mn-lt"/>
                <a:ea typeface="+mn-ea"/>
                <a:cs typeface="+mn-cs"/>
              </a:rPr>
              <a:t>抛弃了</a:t>
            </a:r>
            <a:r>
              <a:rPr lang="en-US" altLang="zh-CN" sz="1200" b="0" i="0" kern="1200" dirty="0" smtClean="0">
                <a:solidFill>
                  <a:schemeClr val="tx1"/>
                </a:solidFill>
                <a:effectLst/>
                <a:latin typeface="+mn-lt"/>
                <a:ea typeface="+mn-ea"/>
                <a:cs typeface="+mn-cs"/>
              </a:rPr>
              <a:t>R-CNN</a:t>
            </a:r>
            <a:r>
              <a:rPr lang="zh-CN" altLang="en-US" sz="1200" b="0" i="0" kern="1200" dirty="0" smtClean="0">
                <a:solidFill>
                  <a:schemeClr val="tx1"/>
                </a:solidFill>
                <a:effectLst/>
                <a:latin typeface="+mn-lt"/>
                <a:ea typeface="+mn-ea"/>
                <a:cs typeface="+mn-cs"/>
              </a:rPr>
              <a:t>中的选择性搜索（</a:t>
            </a:r>
            <a:r>
              <a:rPr lang="en-US" altLang="zh-CN" sz="1200" b="0" i="0" kern="1200" dirty="0" smtClean="0">
                <a:solidFill>
                  <a:schemeClr val="tx1"/>
                </a:solidFill>
                <a:effectLst/>
                <a:latin typeface="+mn-lt"/>
                <a:ea typeface="+mn-ea"/>
                <a:cs typeface="+mn-cs"/>
              </a:rPr>
              <a:t>selective search</a:t>
            </a:r>
            <a:r>
              <a:rPr lang="zh-CN" altLang="en-US" sz="1200" b="0" i="0" kern="1200" dirty="0" smtClean="0">
                <a:solidFill>
                  <a:schemeClr val="tx1"/>
                </a:solidFill>
                <a:effectLst/>
                <a:latin typeface="+mn-lt"/>
                <a:ea typeface="+mn-ea"/>
                <a:cs typeface="+mn-cs"/>
              </a:rPr>
              <a:t>）方法，使用</a:t>
            </a:r>
            <a:r>
              <a:rPr lang="en-US" altLang="zh-CN" sz="1200" b="0" i="0" kern="1200" dirty="0" smtClean="0">
                <a:solidFill>
                  <a:schemeClr val="tx1"/>
                </a:solidFill>
                <a:effectLst/>
                <a:latin typeface="+mn-lt"/>
                <a:ea typeface="+mn-ea"/>
                <a:cs typeface="+mn-cs"/>
              </a:rPr>
              <a:t>RPN</a:t>
            </a:r>
            <a:r>
              <a:rPr lang="zh-CN" altLang="en-US" sz="1200" b="0" i="0" kern="1200" dirty="0" smtClean="0">
                <a:solidFill>
                  <a:schemeClr val="tx1"/>
                </a:solidFill>
                <a:effectLst/>
                <a:latin typeface="+mn-lt"/>
                <a:ea typeface="+mn-ea"/>
                <a:cs typeface="+mn-cs"/>
              </a:rPr>
              <a:t>层来生成候选框，能极大的提升候选框的生成速度。</a:t>
            </a:r>
            <a:r>
              <a:rPr lang="en-US" altLang="zh-CN" sz="1200" b="0" i="0" kern="1200" dirty="0" smtClean="0">
                <a:solidFill>
                  <a:schemeClr val="tx1"/>
                </a:solidFill>
                <a:effectLst/>
                <a:latin typeface="+mn-lt"/>
                <a:ea typeface="+mn-ea"/>
                <a:cs typeface="+mn-cs"/>
              </a:rPr>
              <a:t>RPN</a:t>
            </a:r>
            <a:r>
              <a:rPr lang="zh-CN" altLang="en-US" sz="1200" b="0" i="0" kern="1200" dirty="0" smtClean="0">
                <a:solidFill>
                  <a:schemeClr val="tx1"/>
                </a:solidFill>
                <a:effectLst/>
                <a:latin typeface="+mn-lt"/>
                <a:ea typeface="+mn-ea"/>
                <a:cs typeface="+mn-cs"/>
              </a:rPr>
              <a:t>层先经过</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的卷积运算，然后分为两路。一路用来判断候选框是前景还是背景，它先</a:t>
            </a:r>
            <a:r>
              <a:rPr lang="en-US" altLang="zh-CN" sz="1200" b="0" i="0" kern="1200" dirty="0" smtClean="0">
                <a:solidFill>
                  <a:schemeClr val="tx1"/>
                </a:solidFill>
                <a:effectLst/>
                <a:latin typeface="+mn-lt"/>
                <a:ea typeface="+mn-ea"/>
                <a:cs typeface="+mn-cs"/>
              </a:rPr>
              <a:t>reshape</a:t>
            </a:r>
            <a:r>
              <a:rPr lang="zh-CN" altLang="en-US" sz="1200" b="0" i="0" kern="1200" dirty="0" smtClean="0">
                <a:solidFill>
                  <a:schemeClr val="tx1"/>
                </a:solidFill>
                <a:effectLst/>
                <a:latin typeface="+mn-lt"/>
                <a:ea typeface="+mn-ea"/>
                <a:cs typeface="+mn-cs"/>
              </a:rPr>
              <a:t>成一维向量，然后</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来判断是前景还是背景，然后</a:t>
            </a:r>
            <a:r>
              <a:rPr lang="en-US" altLang="zh-CN" sz="1200" b="0" i="0" kern="1200" dirty="0" smtClean="0">
                <a:solidFill>
                  <a:schemeClr val="tx1"/>
                </a:solidFill>
                <a:effectLst/>
                <a:latin typeface="+mn-lt"/>
                <a:ea typeface="+mn-ea"/>
                <a:cs typeface="+mn-cs"/>
              </a:rPr>
              <a:t>reshape</a:t>
            </a:r>
            <a:r>
              <a:rPr lang="zh-CN" altLang="en-US" sz="1200" b="0" i="0" kern="1200" dirty="0" smtClean="0">
                <a:solidFill>
                  <a:schemeClr val="tx1"/>
                </a:solidFill>
                <a:effectLst/>
                <a:latin typeface="+mn-lt"/>
                <a:ea typeface="+mn-ea"/>
                <a:cs typeface="+mn-cs"/>
              </a:rPr>
              <a:t>恢复为二维</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。另一路用来确定候选框的位置，通过</a:t>
            </a:r>
            <a:r>
              <a:rPr lang="en-US" altLang="zh-CN" sz="1200" b="0" i="0" kern="1200" dirty="0" smtClean="0">
                <a:solidFill>
                  <a:schemeClr val="tx1"/>
                </a:solidFill>
                <a:effectLst/>
                <a:latin typeface="+mn-lt"/>
                <a:ea typeface="+mn-ea"/>
                <a:cs typeface="+mn-cs"/>
              </a:rPr>
              <a:t>bounding box regression</a:t>
            </a:r>
            <a:r>
              <a:rPr lang="zh-CN" altLang="en-US" sz="1200" b="0" i="0" kern="1200" dirty="0" smtClean="0">
                <a:solidFill>
                  <a:schemeClr val="tx1"/>
                </a:solidFill>
                <a:effectLst/>
                <a:latin typeface="+mn-lt"/>
                <a:ea typeface="+mn-ea"/>
                <a:cs typeface="+mn-cs"/>
              </a:rPr>
              <a:t>实现，后面再详细讲。两路计算结束后，挑选出前景候选框（因为物体在前景中），并利用计算得到的候选框位置，得到我们感兴趣的特征子图</a:t>
            </a:r>
            <a:r>
              <a:rPr lang="en-US" altLang="zh-CN" sz="1200" b="0" i="0" kern="1200" dirty="0" smtClean="0">
                <a:solidFill>
                  <a:schemeClr val="tx1"/>
                </a:solidFill>
                <a:effectLst/>
                <a:latin typeface="+mn-lt"/>
                <a:ea typeface="+mn-ea"/>
                <a:cs typeface="+mn-cs"/>
              </a:rPr>
              <a:t>proposal</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4.2.1 </a:t>
            </a:r>
            <a:r>
              <a:rPr lang="zh-CN" altLang="en-US" sz="1200" b="0" i="0" kern="1200" dirty="0" smtClean="0">
                <a:solidFill>
                  <a:schemeClr val="tx1"/>
                </a:solidFill>
                <a:effectLst/>
                <a:latin typeface="+mn-lt"/>
                <a:ea typeface="+mn-ea"/>
                <a:cs typeface="+mn-cs"/>
              </a:rPr>
              <a:t>候选框的生成 </a:t>
            </a:r>
            <a:r>
              <a:rPr lang="en-US" altLang="zh-CN" sz="1200" b="0" i="0" kern="1200" dirty="0" smtClean="0">
                <a:solidFill>
                  <a:schemeClr val="tx1"/>
                </a:solidFill>
                <a:effectLst/>
                <a:latin typeface="+mn-lt"/>
                <a:ea typeface="+mn-ea"/>
                <a:cs typeface="+mn-cs"/>
              </a:rPr>
              <a:t>anchors</a:t>
            </a:r>
          </a:p>
          <a:p>
            <a:r>
              <a:rPr lang="zh-CN" altLang="en-US" sz="1200" b="0" i="0" kern="1200" dirty="0" smtClean="0">
                <a:solidFill>
                  <a:schemeClr val="tx1"/>
                </a:solidFill>
                <a:effectLst/>
                <a:latin typeface="+mn-lt"/>
                <a:ea typeface="+mn-ea"/>
                <a:cs typeface="+mn-cs"/>
              </a:rPr>
              <a:t>卷积层提取原始图像信息，得到了</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，经过</a:t>
            </a:r>
            <a:r>
              <a:rPr lang="en-US" altLang="zh-CN" sz="1200" b="0" i="0" kern="1200" dirty="0" smtClean="0">
                <a:solidFill>
                  <a:schemeClr val="tx1"/>
                </a:solidFill>
                <a:effectLst/>
                <a:latin typeface="+mn-lt"/>
                <a:ea typeface="+mn-ea"/>
                <a:cs typeface="+mn-cs"/>
              </a:rPr>
              <a:t>RPN</a:t>
            </a:r>
            <a:r>
              <a:rPr lang="zh-CN" altLang="en-US" sz="1200" b="0" i="0" kern="1200" dirty="0" smtClean="0">
                <a:solidFill>
                  <a:schemeClr val="tx1"/>
                </a:solidFill>
                <a:effectLst/>
                <a:latin typeface="+mn-lt"/>
                <a:ea typeface="+mn-ea"/>
                <a:cs typeface="+mn-cs"/>
              </a:rPr>
              <a:t>层的</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卷积后，仍然为</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。但是每个点融合了周围</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的空间信息。对每个</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上的一个点，生成</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anchor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默认为</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anchor</a:t>
            </a:r>
            <a:r>
              <a:rPr lang="zh-CN" altLang="en-US" sz="1200" b="0" i="0" kern="1200" dirty="0" smtClean="0">
                <a:solidFill>
                  <a:schemeClr val="tx1"/>
                </a:solidFill>
                <a:effectLst/>
                <a:latin typeface="+mn-lt"/>
                <a:ea typeface="+mn-ea"/>
                <a:cs typeface="+mn-cs"/>
              </a:rPr>
              <a:t>分为前景和背景两类（我们先不去管它具体是飞机还是汽车，只用区分它是前景还是背景即可）。</a:t>
            </a:r>
            <a:r>
              <a:rPr lang="en-US" altLang="zh-CN" sz="1200" b="0" i="0" kern="1200" dirty="0" smtClean="0">
                <a:solidFill>
                  <a:schemeClr val="tx1"/>
                </a:solidFill>
                <a:effectLst/>
                <a:latin typeface="+mn-lt"/>
                <a:ea typeface="+mn-ea"/>
                <a:cs typeface="+mn-cs"/>
              </a:rPr>
              <a:t>anchor</a:t>
            </a:r>
            <a:r>
              <a:rPr lang="zh-CN" altLang="en-US" sz="1200" b="0" i="0" kern="1200" dirty="0" smtClean="0">
                <a:solidFill>
                  <a:schemeClr val="tx1"/>
                </a:solidFill>
                <a:effectLst/>
                <a:latin typeface="+mn-lt"/>
                <a:ea typeface="+mn-ea"/>
                <a:cs typeface="+mn-cs"/>
              </a:rPr>
              <a:t>有</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x,y,w,h</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四个坐标偏移量，</a:t>
            </a:r>
            <a:r>
              <a:rPr lang="en-US" altLang="zh-CN" sz="1200" b="0" i="0" kern="1200" dirty="0" err="1" smtClean="0">
                <a:solidFill>
                  <a:schemeClr val="tx1"/>
                </a:solidFill>
                <a:effectLst/>
                <a:latin typeface="+mn-lt"/>
                <a:ea typeface="+mn-ea"/>
                <a:cs typeface="+mn-cs"/>
              </a:rPr>
              <a:t>x,y</a:t>
            </a:r>
            <a:r>
              <a:rPr lang="zh-CN" altLang="en-US" sz="1200" b="0" i="0" kern="1200" dirty="0" smtClean="0">
                <a:solidFill>
                  <a:schemeClr val="tx1"/>
                </a:solidFill>
                <a:effectLst/>
                <a:latin typeface="+mn-lt"/>
                <a:ea typeface="+mn-ea"/>
                <a:cs typeface="+mn-cs"/>
              </a:rPr>
              <a:t>表示中心点坐标，</a:t>
            </a:r>
            <a:r>
              <a:rPr lang="en-US" altLang="zh-CN" sz="1200" b="0" i="0" kern="1200" dirty="0" smtClean="0">
                <a:solidFill>
                  <a:schemeClr val="tx1"/>
                </a:solidFill>
                <a:effectLst/>
                <a:latin typeface="+mn-lt"/>
                <a:ea typeface="+mn-ea"/>
                <a:cs typeface="+mn-cs"/>
              </a:rPr>
              <a:t>w</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h</a:t>
            </a:r>
            <a:r>
              <a:rPr lang="zh-CN" altLang="en-US" sz="1200" b="0" i="0" kern="1200" dirty="0" smtClean="0">
                <a:solidFill>
                  <a:schemeClr val="tx1"/>
                </a:solidFill>
                <a:effectLst/>
                <a:latin typeface="+mn-lt"/>
                <a:ea typeface="+mn-ea"/>
                <a:cs typeface="+mn-cs"/>
              </a:rPr>
              <a:t>表示宽度和高度。这样，对于</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上的每个点，就得到了</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个大小形状各不相同的选区</a:t>
            </a:r>
            <a:r>
              <a:rPr lang="en-US" altLang="zh-CN" sz="1200" b="0" i="0" kern="1200" dirty="0" smtClean="0">
                <a:solidFill>
                  <a:schemeClr val="tx1"/>
                </a:solidFill>
                <a:effectLst/>
                <a:latin typeface="+mn-lt"/>
                <a:ea typeface="+mn-ea"/>
                <a:cs typeface="+mn-cs"/>
              </a:rPr>
              <a:t>region</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4.2.2 </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判断选区是前景还是背景</a:t>
            </a:r>
          </a:p>
          <a:p>
            <a:r>
              <a:rPr lang="zh-CN" altLang="en-US" sz="1200" b="0" i="0" kern="1200" dirty="0" smtClean="0">
                <a:solidFill>
                  <a:schemeClr val="tx1"/>
                </a:solidFill>
                <a:effectLst/>
                <a:latin typeface="+mn-lt"/>
                <a:ea typeface="+mn-ea"/>
                <a:cs typeface="+mn-cs"/>
              </a:rPr>
              <a:t>对于生成的</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，我们首先要判断它是前景还是背景。由于感兴趣的物体位于前景中，故经过这一步之后，我们就可以舍弃背景</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了。大部分的</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都是属于背景，故这一步可以筛选掉很多无用的</a:t>
            </a:r>
            <a:r>
              <a:rPr lang="en-US" altLang="zh-CN" sz="1200" b="0" i="0" kern="1200" dirty="0" smtClean="0">
                <a:solidFill>
                  <a:schemeClr val="tx1"/>
                </a:solidFill>
                <a:effectLst/>
                <a:latin typeface="+mn-lt"/>
                <a:ea typeface="+mn-ea"/>
                <a:cs typeface="+mn-cs"/>
              </a:rPr>
              <a:t>anchor</a:t>
            </a:r>
            <a:r>
              <a:rPr lang="zh-CN" altLang="en-US" sz="1200" b="0" i="0" kern="1200" dirty="0" smtClean="0">
                <a:solidFill>
                  <a:schemeClr val="tx1"/>
                </a:solidFill>
                <a:effectLst/>
                <a:latin typeface="+mn-lt"/>
                <a:ea typeface="+mn-ea"/>
                <a:cs typeface="+mn-cs"/>
              </a:rPr>
              <a:t>，从而减少全连接层的计算量。</a:t>
            </a:r>
          </a:p>
          <a:p>
            <a:r>
              <a:rPr lang="zh-CN" altLang="en-US" sz="1200" b="0" i="0" kern="1200" dirty="0" smtClean="0">
                <a:solidFill>
                  <a:schemeClr val="tx1"/>
                </a:solidFill>
                <a:effectLst/>
                <a:latin typeface="+mn-lt"/>
                <a:ea typeface="+mn-ea"/>
                <a:cs typeface="+mn-cs"/>
              </a:rPr>
              <a:t>对于经过了</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的卷积后得到的</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，先经过</a:t>
            </a:r>
            <a:r>
              <a:rPr lang="en-US" altLang="zh-CN" sz="1200" b="0" i="0" kern="1200" dirty="0" smtClean="0">
                <a:solidFill>
                  <a:schemeClr val="tx1"/>
                </a:solidFill>
                <a:effectLst/>
                <a:latin typeface="+mn-lt"/>
                <a:ea typeface="+mn-ea"/>
                <a:cs typeface="+mn-cs"/>
              </a:rPr>
              <a:t>1x1</a:t>
            </a:r>
            <a:r>
              <a:rPr lang="zh-CN" altLang="en-US" sz="1200" b="0" i="0" kern="1200" dirty="0" smtClean="0">
                <a:solidFill>
                  <a:schemeClr val="tx1"/>
                </a:solidFill>
                <a:effectLst/>
                <a:latin typeface="+mn-lt"/>
                <a:ea typeface="+mn-ea"/>
                <a:cs typeface="+mn-cs"/>
              </a:rPr>
              <a:t>的卷积，变换为</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。然后</a:t>
            </a:r>
            <a:r>
              <a:rPr lang="en-US" altLang="zh-CN" sz="1200" b="0" i="0" kern="1200" dirty="0" smtClean="0">
                <a:solidFill>
                  <a:schemeClr val="tx1"/>
                </a:solidFill>
                <a:effectLst/>
                <a:latin typeface="+mn-lt"/>
                <a:ea typeface="+mn-ea"/>
                <a:cs typeface="+mn-cs"/>
              </a:rPr>
              <a:t>reshape</a:t>
            </a:r>
            <a:r>
              <a:rPr lang="zh-CN" altLang="en-US" sz="1200" b="0" i="0" kern="1200" dirty="0" smtClean="0">
                <a:solidFill>
                  <a:schemeClr val="tx1"/>
                </a:solidFill>
                <a:effectLst/>
                <a:latin typeface="+mn-lt"/>
                <a:ea typeface="+mn-ea"/>
                <a:cs typeface="+mn-cs"/>
              </a:rPr>
              <a:t>为一维向量，经过</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判断是前景还是背景。此处</a:t>
            </a:r>
            <a:r>
              <a:rPr lang="en-US" altLang="zh-CN" sz="1200" b="0" i="0" kern="1200" dirty="0" smtClean="0">
                <a:solidFill>
                  <a:schemeClr val="tx1"/>
                </a:solidFill>
                <a:effectLst/>
                <a:latin typeface="+mn-lt"/>
                <a:ea typeface="+mn-ea"/>
                <a:cs typeface="+mn-cs"/>
              </a:rPr>
              <a:t>reshape</a:t>
            </a:r>
            <a:r>
              <a:rPr lang="zh-CN" altLang="en-US" sz="1200" b="0" i="0" kern="1200" dirty="0" smtClean="0">
                <a:solidFill>
                  <a:schemeClr val="tx1"/>
                </a:solidFill>
                <a:effectLst/>
                <a:latin typeface="+mn-lt"/>
                <a:ea typeface="+mn-ea"/>
                <a:cs typeface="+mn-cs"/>
              </a:rPr>
              <a:t>的唯一作用就是让数据可以进行</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计算。然后输出识别得到的前景</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4.2.3 </a:t>
            </a:r>
            <a:r>
              <a:rPr lang="zh-CN" altLang="en-US" sz="1200" b="0" i="0" kern="1200" dirty="0" smtClean="0">
                <a:solidFill>
                  <a:schemeClr val="tx1"/>
                </a:solidFill>
                <a:effectLst/>
                <a:latin typeface="+mn-lt"/>
                <a:ea typeface="+mn-ea"/>
                <a:cs typeface="+mn-cs"/>
              </a:rPr>
              <a:t>确定候选框位置</a:t>
            </a:r>
          </a:p>
          <a:p>
            <a:r>
              <a:rPr lang="zh-CN" altLang="en-US" sz="1200" b="0" i="0" kern="1200" dirty="0" smtClean="0">
                <a:solidFill>
                  <a:schemeClr val="tx1"/>
                </a:solidFill>
                <a:effectLst/>
                <a:latin typeface="+mn-lt"/>
                <a:ea typeface="+mn-ea"/>
                <a:cs typeface="+mn-cs"/>
              </a:rPr>
              <a:t>另一路用来确定候选框的位置，也就是</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x,y,w,h</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坐标值。如下图所示，红色代表我们当前的选区，绿色代表真实的选区。虽然我们当前的选取能够大概框选出飞机，但离绿色的真实位置和形状还是有很大差别，故需要对生成的</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进行调整。这个过程我们称为</a:t>
            </a:r>
            <a:r>
              <a:rPr lang="en-US" altLang="zh-CN" sz="1200" b="0" i="0" kern="1200" dirty="0" smtClean="0">
                <a:solidFill>
                  <a:schemeClr val="tx1"/>
                </a:solidFill>
                <a:effectLst/>
                <a:latin typeface="+mn-lt"/>
                <a:ea typeface="+mn-ea"/>
                <a:cs typeface="+mn-cs"/>
              </a:rPr>
              <a:t>bounding box regression</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假设红色框的坐标为</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x,y,w,h</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绿色框，也就是目标框的坐标为</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Gx</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Gy,Gw,Gh</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我们要建立一个变换，使得</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x,y,w,h</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能够变为</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Gx</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Gy,Gw,Gh</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。最简单的思路是，先做平移，使得中心点接近，然后进行缩放，使得</a:t>
            </a:r>
            <a:r>
              <a:rPr lang="en-US" altLang="zh-CN" sz="1200" b="0" i="0" kern="1200" dirty="0" smtClean="0">
                <a:solidFill>
                  <a:schemeClr val="tx1"/>
                </a:solidFill>
                <a:effectLst/>
                <a:latin typeface="+mn-lt"/>
                <a:ea typeface="+mn-ea"/>
                <a:cs typeface="+mn-cs"/>
              </a:rPr>
              <a:t>w</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h</a:t>
            </a:r>
            <a:r>
              <a:rPr lang="zh-CN" altLang="en-US" sz="1200" b="0" i="0" kern="1200" dirty="0" smtClean="0">
                <a:solidFill>
                  <a:schemeClr val="tx1"/>
                </a:solidFill>
                <a:effectLst/>
                <a:latin typeface="+mn-lt"/>
                <a:ea typeface="+mn-ea"/>
                <a:cs typeface="+mn-cs"/>
              </a:rPr>
              <a:t>接近。如下</a:t>
            </a:r>
          </a:p>
          <a:p>
            <a:r>
              <a:rPr lang="zh-CN" altLang="en-US" sz="1200" b="0" i="0" kern="1200" dirty="0" smtClean="0">
                <a:solidFill>
                  <a:schemeClr val="tx1"/>
                </a:solidFill>
                <a:effectLst/>
                <a:latin typeface="+mn-lt"/>
                <a:ea typeface="+mn-ea"/>
                <a:cs typeface="+mn-cs"/>
              </a:rPr>
              <a:t>我们要学习的就是</a:t>
            </a:r>
            <a:r>
              <a:rPr lang="en-US" altLang="zh-CN" sz="1200" b="0" i="0" kern="1200" dirty="0" smtClean="0">
                <a:solidFill>
                  <a:schemeClr val="tx1"/>
                </a:solidFill>
                <a:effectLst/>
                <a:latin typeface="+mn-lt"/>
                <a:ea typeface="+mn-ea"/>
                <a:cs typeface="+mn-cs"/>
              </a:rPr>
              <a:t>dx </a:t>
            </a:r>
            <a:r>
              <a:rPr lang="en-US" altLang="zh-CN" sz="1200" b="0" i="0" kern="1200" dirty="0" err="1" smtClean="0">
                <a:solidFill>
                  <a:schemeClr val="tx1"/>
                </a:solidFill>
                <a:effectLst/>
                <a:latin typeface="+mn-lt"/>
                <a:ea typeface="+mn-ea"/>
                <a:cs typeface="+mn-cs"/>
              </a:rPr>
              <a:t>dy</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dw</a:t>
            </a:r>
            <a:r>
              <a:rPr lang="en-US" altLang="zh-CN" sz="1200" b="0" i="0" kern="1200" dirty="0" smtClean="0">
                <a:solidFill>
                  <a:schemeClr val="tx1"/>
                </a:solidFill>
                <a:effectLst/>
                <a:latin typeface="+mn-lt"/>
                <a:ea typeface="+mn-ea"/>
                <a:cs typeface="+mn-cs"/>
              </a:rPr>
              <a:t> dh</a:t>
            </a:r>
            <a:r>
              <a:rPr lang="zh-CN" altLang="en-US" sz="1200" b="0" i="0" kern="1200" dirty="0" smtClean="0">
                <a:solidFill>
                  <a:schemeClr val="tx1"/>
                </a:solidFill>
                <a:effectLst/>
                <a:latin typeface="+mn-lt"/>
                <a:ea typeface="+mn-ea"/>
                <a:cs typeface="+mn-cs"/>
              </a:rPr>
              <a:t>这四个变换。由于是线性变换，我们可以用线性回归来建模。设定</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和优化方法后，就可以利用深度学习进行训练，并得到模型了。对于空间位置</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，我们一般采用均方差算法，而不是交叉熵（交叉熵使用在分类预测中）。优化方法可以采用自适应梯度下降算法</a:t>
            </a:r>
            <a:r>
              <a:rPr lang="en-US" altLang="zh-CN" sz="1200" b="0" i="0" kern="1200" dirty="0" smtClean="0">
                <a:solidFill>
                  <a:schemeClr val="tx1"/>
                </a:solidFill>
                <a:effectLst/>
                <a:latin typeface="+mn-lt"/>
                <a:ea typeface="+mn-ea"/>
                <a:cs typeface="+mn-cs"/>
              </a:rPr>
              <a:t>Adam</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4.2.4 </a:t>
            </a:r>
            <a:r>
              <a:rPr lang="zh-CN" altLang="en-US" sz="1200" b="0" i="0" kern="1200" dirty="0" smtClean="0">
                <a:solidFill>
                  <a:schemeClr val="tx1"/>
                </a:solidFill>
                <a:effectLst/>
                <a:latin typeface="+mn-lt"/>
                <a:ea typeface="+mn-ea"/>
                <a:cs typeface="+mn-cs"/>
              </a:rPr>
              <a:t>输出特征子图</a:t>
            </a:r>
            <a:r>
              <a:rPr lang="en-US" altLang="zh-CN" sz="1200" b="0" i="0" kern="1200" dirty="0" smtClean="0">
                <a:solidFill>
                  <a:schemeClr val="tx1"/>
                </a:solidFill>
                <a:effectLst/>
                <a:latin typeface="+mn-lt"/>
                <a:ea typeface="+mn-ea"/>
                <a:cs typeface="+mn-cs"/>
              </a:rPr>
              <a:t>proposal</a:t>
            </a:r>
          </a:p>
          <a:p>
            <a:r>
              <a:rPr lang="zh-CN" altLang="en-US" sz="1200" b="0" i="0" kern="1200" dirty="0" smtClean="0">
                <a:solidFill>
                  <a:schemeClr val="tx1"/>
                </a:solidFill>
                <a:effectLst/>
                <a:latin typeface="+mn-lt"/>
                <a:ea typeface="+mn-ea"/>
                <a:cs typeface="+mn-cs"/>
              </a:rPr>
              <a:t>得到了前景</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，并确定了他们的位置和形状后，我们就可以输出前景的特征子图</a:t>
            </a:r>
            <a:r>
              <a:rPr lang="en-US" altLang="zh-CN" sz="1200" b="0" i="0" kern="1200" dirty="0" smtClean="0">
                <a:solidFill>
                  <a:schemeClr val="tx1"/>
                </a:solidFill>
                <a:effectLst/>
                <a:latin typeface="+mn-lt"/>
                <a:ea typeface="+mn-ea"/>
                <a:cs typeface="+mn-cs"/>
              </a:rPr>
              <a:t>proposal</a:t>
            </a:r>
            <a:r>
              <a:rPr lang="zh-CN" altLang="en-US" sz="1200" b="0" i="0" kern="1200" dirty="0" smtClean="0">
                <a:solidFill>
                  <a:schemeClr val="tx1"/>
                </a:solidFill>
                <a:effectLst/>
                <a:latin typeface="+mn-lt"/>
                <a:ea typeface="+mn-ea"/>
                <a:cs typeface="+mn-cs"/>
              </a:rPr>
              <a:t>了。步骤如下</a:t>
            </a:r>
          </a:p>
          <a:p>
            <a:r>
              <a:rPr lang="zh-CN" altLang="en-US" sz="1200" b="0" i="0" kern="1200" dirty="0" smtClean="0">
                <a:solidFill>
                  <a:schemeClr val="tx1"/>
                </a:solidFill>
                <a:effectLst/>
                <a:latin typeface="+mn-lt"/>
                <a:ea typeface="+mn-ea"/>
                <a:cs typeface="+mn-cs"/>
              </a:rPr>
              <a:t>得到前景</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和他们的</a:t>
            </a:r>
            <a:r>
              <a:rPr lang="en-US" altLang="zh-CN" sz="1200" b="0" i="0" kern="1200" dirty="0" smtClean="0">
                <a:solidFill>
                  <a:schemeClr val="tx1"/>
                </a:solidFill>
                <a:effectLst/>
                <a:latin typeface="+mn-lt"/>
                <a:ea typeface="+mn-ea"/>
                <a:cs typeface="+mn-cs"/>
              </a:rPr>
              <a:t>[x y w h]</a:t>
            </a:r>
            <a:r>
              <a:rPr lang="zh-CN" altLang="en-US" sz="1200" b="0" i="0" kern="1200" dirty="0" smtClean="0">
                <a:solidFill>
                  <a:schemeClr val="tx1"/>
                </a:solidFill>
                <a:effectLst/>
                <a:latin typeface="+mn-lt"/>
                <a:ea typeface="+mn-ea"/>
                <a:cs typeface="+mn-cs"/>
              </a:rPr>
              <a:t>坐标</a:t>
            </a:r>
          </a:p>
          <a:p>
            <a:r>
              <a:rPr lang="zh-CN" altLang="en-US" sz="1200" b="0" i="0" kern="1200" dirty="0" smtClean="0">
                <a:solidFill>
                  <a:schemeClr val="tx1"/>
                </a:solidFill>
                <a:effectLst/>
                <a:latin typeface="+mn-lt"/>
                <a:ea typeface="+mn-ea"/>
                <a:cs typeface="+mn-cs"/>
              </a:rPr>
              <a:t>按照</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为前景的不同概率，从大到小排序，选取前</a:t>
            </a:r>
            <a:r>
              <a:rPr lang="en-US" altLang="zh-CN" sz="1200" b="0" i="0" kern="1200" dirty="0" err="1" smtClean="0">
                <a:solidFill>
                  <a:schemeClr val="tx1"/>
                </a:solidFill>
                <a:effectLst/>
                <a:latin typeface="+mn-lt"/>
                <a:ea typeface="+mn-ea"/>
                <a:cs typeface="+mn-cs"/>
              </a:rPr>
              <a:t>pre_nms_topN</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，比如前</a:t>
            </a:r>
            <a:r>
              <a:rPr lang="en-US" altLang="zh-CN" sz="1200" b="0" i="0" kern="1200" dirty="0" smtClean="0">
                <a:solidFill>
                  <a:schemeClr val="tx1"/>
                </a:solidFill>
                <a:effectLst/>
                <a:latin typeface="+mn-lt"/>
                <a:ea typeface="+mn-ea"/>
                <a:cs typeface="+mn-cs"/>
              </a:rPr>
              <a:t>6000</a:t>
            </a:r>
            <a:r>
              <a:rPr lang="zh-CN" altLang="en-US" sz="1200" b="0" i="0" kern="1200" dirty="0" smtClean="0">
                <a:solidFill>
                  <a:schemeClr val="tx1"/>
                </a:solidFill>
                <a:effectLst/>
                <a:latin typeface="+mn-lt"/>
                <a:ea typeface="+mn-ea"/>
                <a:cs typeface="+mn-cs"/>
              </a:rPr>
              <a:t>个</a:t>
            </a:r>
          </a:p>
          <a:p>
            <a:r>
              <a:rPr lang="zh-CN" altLang="en-US" sz="1200" b="0" i="0" kern="1200" dirty="0" smtClean="0">
                <a:solidFill>
                  <a:schemeClr val="tx1"/>
                </a:solidFill>
                <a:effectLst/>
                <a:latin typeface="+mn-lt"/>
                <a:ea typeface="+mn-ea"/>
                <a:cs typeface="+mn-cs"/>
              </a:rPr>
              <a:t>剔除非常小的</a:t>
            </a:r>
            <a:r>
              <a:rPr lang="en-US" altLang="zh-CN" sz="1200" b="0" i="0" kern="1200" dirty="0" smtClean="0">
                <a:solidFill>
                  <a:schemeClr val="tx1"/>
                </a:solidFill>
                <a:effectLst/>
                <a:latin typeface="+mn-lt"/>
                <a:ea typeface="+mn-ea"/>
                <a:cs typeface="+mn-cs"/>
              </a:rPr>
              <a:t>anchors</a:t>
            </a:r>
          </a:p>
          <a:p>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NMS</a:t>
            </a:r>
            <a:r>
              <a:rPr lang="zh-CN" altLang="en-US" sz="1200" b="0" i="0" kern="1200" dirty="0" smtClean="0">
                <a:solidFill>
                  <a:schemeClr val="tx1"/>
                </a:solidFill>
                <a:effectLst/>
                <a:latin typeface="+mn-lt"/>
                <a:ea typeface="+mn-ea"/>
                <a:cs typeface="+mn-cs"/>
              </a:rPr>
              <a:t>非极大值抑制，从</a:t>
            </a:r>
            <a:r>
              <a:rPr lang="en-US" altLang="zh-CN" sz="1200" b="0" i="0" kern="1200" dirty="0" smtClean="0">
                <a:solidFill>
                  <a:schemeClr val="tx1"/>
                </a:solidFill>
                <a:effectLst/>
                <a:latin typeface="+mn-lt"/>
                <a:ea typeface="+mn-ea"/>
                <a:cs typeface="+mn-cs"/>
              </a:rPr>
              <a:t>anchors</a:t>
            </a:r>
            <a:r>
              <a:rPr lang="zh-CN" altLang="en-US" sz="1200" b="0" i="0" kern="1200" dirty="0" smtClean="0">
                <a:solidFill>
                  <a:schemeClr val="tx1"/>
                </a:solidFill>
                <a:effectLst/>
                <a:latin typeface="+mn-lt"/>
                <a:ea typeface="+mn-ea"/>
                <a:cs typeface="+mn-cs"/>
              </a:rPr>
              <a:t>中找出置信度较高的。这个主要是为了解决选取交叠问题。首先计算每一个选区面积，然后根据他们在</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score</a:t>
            </a:r>
            <a:r>
              <a:rPr lang="zh-CN" altLang="en-US" sz="1200" b="0" i="0" kern="1200" dirty="0" smtClean="0">
                <a:solidFill>
                  <a:schemeClr val="tx1"/>
                </a:solidFill>
                <a:effectLst/>
                <a:latin typeface="+mn-lt"/>
                <a:ea typeface="+mn-ea"/>
                <a:cs typeface="+mn-cs"/>
              </a:rPr>
              <a:t>（也就是是否为前景的概率）进行排序，将</a:t>
            </a:r>
            <a:r>
              <a:rPr lang="en-US" altLang="zh-CN" sz="1200" b="0" i="0" kern="1200" dirty="0" smtClean="0">
                <a:solidFill>
                  <a:schemeClr val="tx1"/>
                </a:solidFill>
                <a:effectLst/>
                <a:latin typeface="+mn-lt"/>
                <a:ea typeface="+mn-ea"/>
                <a:cs typeface="+mn-cs"/>
              </a:rPr>
              <a:t>score</a:t>
            </a:r>
            <a:r>
              <a:rPr lang="zh-CN" altLang="en-US" sz="1200" b="0" i="0" kern="1200" dirty="0" smtClean="0">
                <a:solidFill>
                  <a:schemeClr val="tx1"/>
                </a:solidFill>
                <a:effectLst/>
                <a:latin typeface="+mn-lt"/>
                <a:ea typeface="+mn-ea"/>
                <a:cs typeface="+mn-cs"/>
              </a:rPr>
              <a:t>最大的选区放入队列中。接下来，计算其余选区与当前最大</a:t>
            </a:r>
            <a:r>
              <a:rPr lang="en-US" altLang="zh-CN" sz="1200" b="0" i="0" kern="1200" dirty="0" smtClean="0">
                <a:solidFill>
                  <a:schemeClr val="tx1"/>
                </a:solidFill>
                <a:effectLst/>
                <a:latin typeface="+mn-lt"/>
                <a:ea typeface="+mn-ea"/>
                <a:cs typeface="+mn-cs"/>
              </a:rPr>
              <a:t>score</a:t>
            </a:r>
            <a:r>
              <a:rPr lang="zh-CN" altLang="en-US" sz="1200" b="0" i="0" kern="1200" dirty="0" smtClean="0">
                <a:solidFill>
                  <a:schemeClr val="tx1"/>
                </a:solidFill>
                <a:effectLst/>
                <a:latin typeface="+mn-lt"/>
                <a:ea typeface="+mn-ea"/>
                <a:cs typeface="+mn-cs"/>
              </a:rPr>
              <a:t>选区的</a:t>
            </a:r>
            <a:r>
              <a:rPr lang="en-US" altLang="zh-CN" sz="1200" b="0" i="0" kern="1200" dirty="0" smtClean="0">
                <a:solidFill>
                  <a:schemeClr val="tx1"/>
                </a:solidFill>
                <a:effectLst/>
                <a:latin typeface="+mn-lt"/>
                <a:ea typeface="+mn-ea"/>
                <a:cs typeface="+mn-cs"/>
              </a:rPr>
              <a:t>IOU</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IOU</a:t>
            </a:r>
            <a:r>
              <a:rPr lang="zh-CN" altLang="en-US" sz="1200" b="0" i="0" kern="1200" dirty="0" smtClean="0">
                <a:solidFill>
                  <a:schemeClr val="tx1"/>
                </a:solidFill>
                <a:effectLst/>
                <a:latin typeface="+mn-lt"/>
                <a:ea typeface="+mn-ea"/>
                <a:cs typeface="+mn-cs"/>
              </a:rPr>
              <a:t>为两</a:t>
            </a:r>
            <a:r>
              <a:rPr lang="en-US" altLang="zh-CN" sz="1200" b="0" i="0" kern="1200" dirty="0" smtClean="0">
                <a:solidFill>
                  <a:schemeClr val="tx1"/>
                </a:solidFill>
                <a:effectLst/>
                <a:latin typeface="+mn-lt"/>
                <a:ea typeface="+mn-ea"/>
                <a:cs typeface="+mn-cs"/>
              </a:rPr>
              <a:t>box</a:t>
            </a:r>
            <a:r>
              <a:rPr lang="zh-CN" altLang="en-US" sz="1200" b="0" i="0" kern="1200" dirty="0" smtClean="0">
                <a:solidFill>
                  <a:schemeClr val="tx1"/>
                </a:solidFill>
                <a:effectLst/>
                <a:latin typeface="+mn-lt"/>
                <a:ea typeface="+mn-ea"/>
                <a:cs typeface="+mn-cs"/>
              </a:rPr>
              <a:t>交集面积除以两</a:t>
            </a:r>
            <a:r>
              <a:rPr lang="en-US" altLang="zh-CN" sz="1200" b="0" i="0" kern="1200" dirty="0" smtClean="0">
                <a:solidFill>
                  <a:schemeClr val="tx1"/>
                </a:solidFill>
                <a:effectLst/>
                <a:latin typeface="+mn-lt"/>
                <a:ea typeface="+mn-ea"/>
                <a:cs typeface="+mn-cs"/>
              </a:rPr>
              <a:t>box</a:t>
            </a:r>
            <a:r>
              <a:rPr lang="zh-CN" altLang="en-US" sz="1200" b="0" i="0" kern="1200" dirty="0" smtClean="0">
                <a:solidFill>
                  <a:schemeClr val="tx1"/>
                </a:solidFill>
                <a:effectLst/>
                <a:latin typeface="+mn-lt"/>
                <a:ea typeface="+mn-ea"/>
                <a:cs typeface="+mn-cs"/>
              </a:rPr>
              <a:t>并集面积，它衡量了两个</a:t>
            </a:r>
            <a:r>
              <a:rPr lang="en-US" altLang="zh-CN" sz="1200" b="0" i="0" kern="1200" dirty="0" smtClean="0">
                <a:solidFill>
                  <a:schemeClr val="tx1"/>
                </a:solidFill>
                <a:effectLst/>
                <a:latin typeface="+mn-lt"/>
                <a:ea typeface="+mn-ea"/>
                <a:cs typeface="+mn-cs"/>
              </a:rPr>
              <a:t>box</a:t>
            </a:r>
            <a:r>
              <a:rPr lang="zh-CN" altLang="en-US" sz="1200" b="0" i="0" kern="1200" dirty="0" smtClean="0">
                <a:solidFill>
                  <a:schemeClr val="tx1"/>
                </a:solidFill>
                <a:effectLst/>
                <a:latin typeface="+mn-lt"/>
                <a:ea typeface="+mn-ea"/>
                <a:cs typeface="+mn-cs"/>
              </a:rPr>
              <a:t>之间重叠程度）。去除</a:t>
            </a:r>
            <a:r>
              <a:rPr lang="en-US" altLang="zh-CN" sz="1200" b="0" i="0" kern="1200" dirty="0" smtClean="0">
                <a:solidFill>
                  <a:schemeClr val="tx1"/>
                </a:solidFill>
                <a:effectLst/>
                <a:latin typeface="+mn-lt"/>
                <a:ea typeface="+mn-ea"/>
                <a:cs typeface="+mn-cs"/>
              </a:rPr>
              <a:t>IOU</a:t>
            </a:r>
            <a:r>
              <a:rPr lang="zh-CN" altLang="en-US" sz="1200" b="0" i="0" kern="1200" dirty="0" smtClean="0">
                <a:solidFill>
                  <a:schemeClr val="tx1"/>
                </a:solidFill>
                <a:effectLst/>
                <a:latin typeface="+mn-lt"/>
                <a:ea typeface="+mn-ea"/>
                <a:cs typeface="+mn-cs"/>
              </a:rPr>
              <a:t>大于设定阈值的选区。这样就解决了选区重叠问题</a:t>
            </a:r>
          </a:p>
          <a:p>
            <a:r>
              <a:rPr lang="zh-CN" altLang="en-US" sz="1200" b="0" i="0" kern="1200" dirty="0" smtClean="0">
                <a:solidFill>
                  <a:schemeClr val="tx1"/>
                </a:solidFill>
                <a:effectLst/>
                <a:latin typeface="+mn-lt"/>
                <a:ea typeface="+mn-ea"/>
                <a:cs typeface="+mn-cs"/>
              </a:rPr>
              <a:t>选取前</a:t>
            </a:r>
            <a:r>
              <a:rPr lang="en-US" altLang="zh-CN" sz="1200" b="0" i="0" kern="1200" dirty="0" err="1" smtClean="0">
                <a:solidFill>
                  <a:schemeClr val="tx1"/>
                </a:solidFill>
                <a:effectLst/>
                <a:latin typeface="+mn-lt"/>
                <a:ea typeface="+mn-ea"/>
                <a:cs typeface="+mn-cs"/>
              </a:rPr>
              <a:t>post_nms_topN</a:t>
            </a:r>
            <a:r>
              <a:rPr lang="zh-CN" altLang="en-US" sz="1200" b="0" i="0" kern="1200" dirty="0" smtClean="0">
                <a:solidFill>
                  <a:schemeClr val="tx1"/>
                </a:solidFill>
                <a:effectLst/>
                <a:latin typeface="+mn-lt"/>
                <a:ea typeface="+mn-ea"/>
                <a:cs typeface="+mn-cs"/>
              </a:rPr>
              <a:t>个结果作为最终选区</a:t>
            </a:r>
            <a:r>
              <a:rPr lang="en-US" altLang="zh-CN" sz="1200" b="0" i="0" kern="1200" dirty="0" smtClean="0">
                <a:solidFill>
                  <a:schemeClr val="tx1"/>
                </a:solidFill>
                <a:effectLst/>
                <a:latin typeface="+mn-lt"/>
                <a:ea typeface="+mn-ea"/>
                <a:cs typeface="+mn-cs"/>
              </a:rPr>
              <a:t>proposal</a:t>
            </a:r>
            <a:r>
              <a:rPr lang="zh-CN" altLang="en-US" sz="1200" b="0" i="0" kern="1200" dirty="0" smtClean="0">
                <a:solidFill>
                  <a:schemeClr val="tx1"/>
                </a:solidFill>
                <a:effectLst/>
                <a:latin typeface="+mn-lt"/>
                <a:ea typeface="+mn-ea"/>
                <a:cs typeface="+mn-cs"/>
              </a:rPr>
              <a:t>进行输出，比如</a:t>
            </a:r>
            <a:r>
              <a:rPr lang="en-US" altLang="zh-CN" sz="1200" b="0" i="0" kern="1200" dirty="0" smtClean="0">
                <a:solidFill>
                  <a:schemeClr val="tx1"/>
                </a:solidFill>
                <a:effectLst/>
                <a:latin typeface="+mn-lt"/>
                <a:ea typeface="+mn-ea"/>
                <a:cs typeface="+mn-cs"/>
              </a:rPr>
              <a:t>300</a:t>
            </a:r>
            <a:r>
              <a:rPr lang="zh-CN" altLang="en-US" sz="1200" b="0" i="0" kern="1200" dirty="0" smtClean="0">
                <a:solidFill>
                  <a:schemeClr val="tx1"/>
                </a:solidFill>
                <a:effectLst/>
                <a:latin typeface="+mn-lt"/>
                <a:ea typeface="+mn-ea"/>
                <a:cs typeface="+mn-cs"/>
              </a:rPr>
              <a:t>个。</a:t>
            </a:r>
          </a:p>
          <a:p>
            <a:r>
              <a:rPr lang="zh-CN" altLang="en-US" sz="1200" b="0" i="0" kern="1200" dirty="0" smtClean="0">
                <a:solidFill>
                  <a:schemeClr val="tx1"/>
                </a:solidFill>
                <a:effectLst/>
                <a:latin typeface="+mn-lt"/>
                <a:ea typeface="+mn-ea"/>
                <a:cs typeface="+mn-cs"/>
              </a:rPr>
              <a:t>经过这一步之后，物体定位应该就基本结束了，剩下的就是物体识别了</a:t>
            </a:r>
          </a:p>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4.3 ROI Pooling</a:t>
            </a:r>
            <a:r>
              <a:rPr lang="zh-CN" altLang="en-US" sz="1200" b="0" i="0" kern="1200" dirty="0" smtClean="0">
                <a:solidFill>
                  <a:schemeClr val="tx1"/>
                </a:solidFill>
                <a:effectLst/>
                <a:latin typeface="+mn-lt"/>
                <a:ea typeface="+mn-ea"/>
                <a:cs typeface="+mn-cs"/>
              </a:rPr>
              <a:t>层</a:t>
            </a:r>
          </a:p>
          <a:p>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fast R-CNN</a:t>
            </a:r>
            <a:r>
              <a:rPr lang="zh-CN" altLang="en-US" sz="1200" b="0" i="0" kern="1200" dirty="0" smtClean="0">
                <a:solidFill>
                  <a:schemeClr val="tx1"/>
                </a:solidFill>
                <a:effectLst/>
                <a:latin typeface="+mn-lt"/>
                <a:ea typeface="+mn-ea"/>
                <a:cs typeface="+mn-cs"/>
              </a:rPr>
              <a:t>中类似，这一层主要解决之前得到的</a:t>
            </a:r>
            <a:r>
              <a:rPr lang="en-US" altLang="zh-CN" sz="1200" b="0" i="0" kern="1200" dirty="0" smtClean="0">
                <a:solidFill>
                  <a:schemeClr val="tx1"/>
                </a:solidFill>
                <a:effectLst/>
                <a:latin typeface="+mn-lt"/>
                <a:ea typeface="+mn-ea"/>
                <a:cs typeface="+mn-cs"/>
              </a:rPr>
              <a:t>proposal</a:t>
            </a:r>
            <a:r>
              <a:rPr lang="zh-CN" altLang="en-US" sz="1200" b="0" i="0" kern="1200" dirty="0" smtClean="0">
                <a:solidFill>
                  <a:schemeClr val="tx1"/>
                </a:solidFill>
                <a:effectLst/>
                <a:latin typeface="+mn-lt"/>
                <a:ea typeface="+mn-ea"/>
                <a:cs typeface="+mn-cs"/>
              </a:rPr>
              <a:t>大小形状各不相同，导致没法做全连接。全连接计算只能对确定的</a:t>
            </a:r>
            <a:r>
              <a:rPr lang="en-US" altLang="zh-CN" sz="1200" b="0" i="0" kern="1200" dirty="0" smtClean="0">
                <a:solidFill>
                  <a:schemeClr val="tx1"/>
                </a:solidFill>
                <a:effectLst/>
                <a:latin typeface="+mn-lt"/>
                <a:ea typeface="+mn-ea"/>
                <a:cs typeface="+mn-cs"/>
              </a:rPr>
              <a:t>shape</a:t>
            </a:r>
            <a:r>
              <a:rPr lang="zh-CN" altLang="en-US" sz="1200" b="0" i="0" kern="1200" dirty="0" smtClean="0">
                <a:solidFill>
                  <a:schemeClr val="tx1"/>
                </a:solidFill>
                <a:effectLst/>
                <a:latin typeface="+mn-lt"/>
                <a:ea typeface="+mn-ea"/>
                <a:cs typeface="+mn-cs"/>
              </a:rPr>
              <a:t>进行运算，故必须使</a:t>
            </a:r>
            <a:r>
              <a:rPr lang="en-US" altLang="zh-CN" sz="1200" b="0" i="0" kern="1200" dirty="0" smtClean="0">
                <a:solidFill>
                  <a:schemeClr val="tx1"/>
                </a:solidFill>
                <a:effectLst/>
                <a:latin typeface="+mn-lt"/>
                <a:ea typeface="+mn-ea"/>
                <a:cs typeface="+mn-cs"/>
              </a:rPr>
              <a:t>proposal</a:t>
            </a:r>
            <a:r>
              <a:rPr lang="zh-CN" altLang="en-US" sz="1200" b="0" i="0" kern="1200" dirty="0" smtClean="0">
                <a:solidFill>
                  <a:schemeClr val="tx1"/>
                </a:solidFill>
                <a:effectLst/>
                <a:latin typeface="+mn-lt"/>
                <a:ea typeface="+mn-ea"/>
                <a:cs typeface="+mn-cs"/>
              </a:rPr>
              <a:t>大小形状变为相同。通过裁剪和缩放的手段，可以解决这个问题，但会带来信息丢失和图片形变问题。我们使用</a:t>
            </a:r>
            <a:r>
              <a:rPr lang="en-US" altLang="zh-CN" sz="1200" b="0" i="0" kern="1200" dirty="0" smtClean="0">
                <a:solidFill>
                  <a:schemeClr val="tx1"/>
                </a:solidFill>
                <a:effectLst/>
                <a:latin typeface="+mn-lt"/>
                <a:ea typeface="+mn-ea"/>
                <a:cs typeface="+mn-cs"/>
              </a:rPr>
              <a:t>ROI pooling</a:t>
            </a:r>
            <a:r>
              <a:rPr lang="zh-CN" altLang="en-US" sz="1200" b="0" i="0" kern="1200" dirty="0" smtClean="0">
                <a:solidFill>
                  <a:schemeClr val="tx1"/>
                </a:solidFill>
                <a:effectLst/>
                <a:latin typeface="+mn-lt"/>
                <a:ea typeface="+mn-ea"/>
                <a:cs typeface="+mn-cs"/>
              </a:rPr>
              <a:t>可以有效的解决这个问题。</a:t>
            </a:r>
          </a:p>
          <a:p>
            <a:r>
              <a:rPr lang="en-US" altLang="zh-CN" sz="1200" b="0" i="0" kern="1200" dirty="0" smtClean="0">
                <a:solidFill>
                  <a:schemeClr val="tx1"/>
                </a:solidFill>
                <a:effectLst/>
                <a:latin typeface="+mn-lt"/>
                <a:ea typeface="+mn-ea"/>
                <a:cs typeface="+mn-cs"/>
              </a:rPr>
              <a:t>ROI pooling</a:t>
            </a:r>
            <a:r>
              <a:rPr lang="zh-CN" altLang="en-US" sz="1200" b="0" i="0" kern="1200" dirty="0" smtClean="0">
                <a:solidFill>
                  <a:schemeClr val="tx1"/>
                </a:solidFill>
                <a:effectLst/>
                <a:latin typeface="+mn-lt"/>
                <a:ea typeface="+mn-ea"/>
                <a:cs typeface="+mn-cs"/>
              </a:rPr>
              <a:t>中，如果目标输出为</a:t>
            </a:r>
            <a:r>
              <a:rPr lang="en-US" altLang="zh-CN" sz="1200" b="0" i="0" kern="1200" dirty="0" err="1" smtClean="0">
                <a:solidFill>
                  <a:schemeClr val="tx1"/>
                </a:solidFill>
                <a:effectLst/>
                <a:latin typeface="+mn-lt"/>
                <a:ea typeface="+mn-ea"/>
                <a:cs typeface="+mn-cs"/>
              </a:rPr>
              <a:t>MxN</a:t>
            </a:r>
            <a:r>
              <a:rPr lang="zh-CN" altLang="en-US" sz="1200" b="0" i="0" kern="1200" dirty="0" smtClean="0">
                <a:solidFill>
                  <a:schemeClr val="tx1"/>
                </a:solidFill>
                <a:effectLst/>
                <a:latin typeface="+mn-lt"/>
                <a:ea typeface="+mn-ea"/>
                <a:cs typeface="+mn-cs"/>
              </a:rPr>
              <a:t>，则在水平和竖直方向上，将输入</a:t>
            </a:r>
            <a:r>
              <a:rPr lang="en-US" altLang="zh-CN" sz="1200" b="0" i="0" kern="1200" dirty="0" smtClean="0">
                <a:solidFill>
                  <a:schemeClr val="tx1"/>
                </a:solidFill>
                <a:effectLst/>
                <a:latin typeface="+mn-lt"/>
                <a:ea typeface="+mn-ea"/>
                <a:cs typeface="+mn-cs"/>
              </a:rPr>
              <a:t>proposal</a:t>
            </a:r>
            <a:r>
              <a:rPr lang="zh-CN" altLang="en-US" sz="1200" b="0" i="0" kern="1200" dirty="0" smtClean="0">
                <a:solidFill>
                  <a:schemeClr val="tx1"/>
                </a:solidFill>
                <a:effectLst/>
                <a:latin typeface="+mn-lt"/>
                <a:ea typeface="+mn-ea"/>
                <a:cs typeface="+mn-cs"/>
              </a:rPr>
              <a:t>划分为</a:t>
            </a:r>
            <a:r>
              <a:rPr lang="en-US" altLang="zh-CN" sz="1200" b="0" i="0" kern="1200" dirty="0" err="1" smtClean="0">
                <a:solidFill>
                  <a:schemeClr val="tx1"/>
                </a:solidFill>
                <a:effectLst/>
                <a:latin typeface="+mn-lt"/>
                <a:ea typeface="+mn-ea"/>
                <a:cs typeface="+mn-cs"/>
              </a:rPr>
              <a:t>MxN</a:t>
            </a:r>
            <a:r>
              <a:rPr lang="zh-CN" altLang="en-US" sz="1200" b="0" i="0" kern="1200" dirty="0" smtClean="0">
                <a:solidFill>
                  <a:schemeClr val="tx1"/>
                </a:solidFill>
                <a:effectLst/>
                <a:latin typeface="+mn-lt"/>
                <a:ea typeface="+mn-ea"/>
                <a:cs typeface="+mn-cs"/>
              </a:rPr>
              <a:t>份，每一份取最大值，从而得到</a:t>
            </a:r>
            <a:r>
              <a:rPr lang="en-US" altLang="zh-CN" sz="1200" b="0" i="0" kern="1200" dirty="0" err="1" smtClean="0">
                <a:solidFill>
                  <a:schemeClr val="tx1"/>
                </a:solidFill>
                <a:effectLst/>
                <a:latin typeface="+mn-lt"/>
                <a:ea typeface="+mn-ea"/>
                <a:cs typeface="+mn-cs"/>
              </a:rPr>
              <a:t>MxN</a:t>
            </a:r>
            <a:r>
              <a:rPr lang="zh-CN" altLang="en-US" sz="1200" b="0" i="0" kern="1200" dirty="0" smtClean="0">
                <a:solidFill>
                  <a:schemeClr val="tx1"/>
                </a:solidFill>
                <a:effectLst/>
                <a:latin typeface="+mn-lt"/>
                <a:ea typeface="+mn-ea"/>
                <a:cs typeface="+mn-cs"/>
              </a:rPr>
              <a:t>的输出特征图。</a:t>
            </a:r>
          </a:p>
          <a:p>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4.4 </a:t>
            </a:r>
            <a:r>
              <a:rPr lang="zh-CN" altLang="en-US" sz="1200" b="0" i="0" kern="1200" dirty="0" smtClean="0">
                <a:solidFill>
                  <a:schemeClr val="tx1"/>
                </a:solidFill>
                <a:effectLst/>
                <a:latin typeface="+mn-lt"/>
                <a:ea typeface="+mn-ea"/>
                <a:cs typeface="+mn-cs"/>
              </a:rPr>
              <a:t>分类层</a:t>
            </a:r>
          </a:p>
          <a:p>
            <a:r>
              <a:rPr lang="en-US" altLang="zh-CN" sz="1200" b="0" i="0" kern="1200" dirty="0" smtClean="0">
                <a:solidFill>
                  <a:schemeClr val="tx1"/>
                </a:solidFill>
                <a:effectLst/>
                <a:latin typeface="+mn-lt"/>
                <a:ea typeface="+mn-ea"/>
                <a:cs typeface="+mn-cs"/>
              </a:rPr>
              <a:t>ROI Pooling</a:t>
            </a:r>
            <a:r>
              <a:rPr lang="zh-CN" altLang="en-US" sz="1200" b="0" i="0" kern="1200" dirty="0" smtClean="0">
                <a:solidFill>
                  <a:schemeClr val="tx1"/>
                </a:solidFill>
                <a:effectLst/>
                <a:latin typeface="+mn-lt"/>
                <a:ea typeface="+mn-ea"/>
                <a:cs typeface="+mn-cs"/>
              </a:rPr>
              <a:t>层后的特征图，通过全连接层与</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，就可以计算属于哪个具体类别，比如人，狗，飞机，并可以得到</a:t>
            </a:r>
            <a:r>
              <a:rPr lang="en-US" altLang="zh-CN" sz="1200" b="0" i="0" kern="1200" dirty="0" err="1" smtClean="0">
                <a:solidFill>
                  <a:schemeClr val="tx1"/>
                </a:solidFill>
                <a:effectLst/>
                <a:latin typeface="+mn-lt"/>
                <a:ea typeface="+mn-ea"/>
                <a:cs typeface="+mn-cs"/>
              </a:rPr>
              <a:t>cls_prob</a:t>
            </a:r>
            <a:r>
              <a:rPr lang="zh-CN" altLang="en-US" sz="1200" b="0" i="0" kern="1200" dirty="0" smtClean="0">
                <a:solidFill>
                  <a:schemeClr val="tx1"/>
                </a:solidFill>
                <a:effectLst/>
                <a:latin typeface="+mn-lt"/>
                <a:ea typeface="+mn-ea"/>
                <a:cs typeface="+mn-cs"/>
              </a:rPr>
              <a:t>概率向量。同时再次利用</a:t>
            </a:r>
            <a:r>
              <a:rPr lang="en-US" altLang="zh-CN" sz="1200" b="0" i="0" kern="1200" dirty="0" smtClean="0">
                <a:solidFill>
                  <a:schemeClr val="tx1"/>
                </a:solidFill>
                <a:effectLst/>
                <a:latin typeface="+mn-lt"/>
                <a:ea typeface="+mn-ea"/>
                <a:cs typeface="+mn-cs"/>
              </a:rPr>
              <a:t>bounding box regression</a:t>
            </a:r>
            <a:r>
              <a:rPr lang="zh-CN" altLang="en-US" sz="1200" b="0" i="0" kern="1200" dirty="0" smtClean="0">
                <a:solidFill>
                  <a:schemeClr val="tx1"/>
                </a:solidFill>
                <a:effectLst/>
                <a:latin typeface="+mn-lt"/>
                <a:ea typeface="+mn-ea"/>
                <a:cs typeface="+mn-cs"/>
              </a:rPr>
              <a:t>精细调整</a:t>
            </a:r>
            <a:r>
              <a:rPr lang="en-US" altLang="zh-CN" sz="1200" b="0" i="0" kern="1200" dirty="0" smtClean="0">
                <a:solidFill>
                  <a:schemeClr val="tx1"/>
                </a:solidFill>
                <a:effectLst/>
                <a:latin typeface="+mn-lt"/>
                <a:ea typeface="+mn-ea"/>
                <a:cs typeface="+mn-cs"/>
              </a:rPr>
              <a:t>proposal</a:t>
            </a:r>
            <a:r>
              <a:rPr lang="zh-CN" altLang="en-US" sz="1200" b="0" i="0" kern="1200" dirty="0" smtClean="0">
                <a:solidFill>
                  <a:schemeClr val="tx1"/>
                </a:solidFill>
                <a:effectLst/>
                <a:latin typeface="+mn-lt"/>
                <a:ea typeface="+mn-ea"/>
                <a:cs typeface="+mn-cs"/>
              </a:rPr>
              <a:t>位置，得到</a:t>
            </a:r>
            <a:r>
              <a:rPr lang="en-US" altLang="zh-CN" sz="1200" b="0" i="0" kern="1200" dirty="0" err="1" smtClean="0">
                <a:solidFill>
                  <a:schemeClr val="tx1"/>
                </a:solidFill>
                <a:effectLst/>
                <a:latin typeface="+mn-lt"/>
                <a:ea typeface="+mn-ea"/>
                <a:cs typeface="+mn-cs"/>
              </a:rPr>
              <a:t>bbox_pred</a:t>
            </a:r>
            <a:r>
              <a:rPr lang="zh-CN" altLang="en-US" sz="1200" b="0" i="0" kern="1200" dirty="0" smtClean="0">
                <a:solidFill>
                  <a:schemeClr val="tx1"/>
                </a:solidFill>
                <a:effectLst/>
                <a:latin typeface="+mn-lt"/>
                <a:ea typeface="+mn-ea"/>
                <a:cs typeface="+mn-cs"/>
              </a:rPr>
              <a:t>，用于回归更加精确的目标检测框。</a:t>
            </a:r>
          </a:p>
          <a:p>
            <a:r>
              <a:rPr lang="zh-CN" altLang="en-US" sz="1200" b="0" i="0" kern="1200" dirty="0" smtClean="0">
                <a:solidFill>
                  <a:schemeClr val="tx1"/>
                </a:solidFill>
                <a:effectLst/>
                <a:latin typeface="+mn-lt"/>
                <a:ea typeface="+mn-ea"/>
                <a:cs typeface="+mn-cs"/>
              </a:rPr>
              <a:t>这样就完成了</a:t>
            </a:r>
            <a:r>
              <a:rPr lang="en-US" altLang="zh-CN" sz="1200" b="0" i="0" kern="1200" dirty="0" smtClean="0">
                <a:solidFill>
                  <a:schemeClr val="tx1"/>
                </a:solidFill>
                <a:effectLst/>
                <a:latin typeface="+mn-lt"/>
                <a:ea typeface="+mn-ea"/>
                <a:cs typeface="+mn-cs"/>
              </a:rPr>
              <a:t>faster R-CNN</a:t>
            </a:r>
            <a:r>
              <a:rPr lang="zh-CN" altLang="en-US" sz="1200" b="0" i="0" kern="1200" dirty="0" smtClean="0">
                <a:solidFill>
                  <a:schemeClr val="tx1"/>
                </a:solidFill>
                <a:effectLst/>
                <a:latin typeface="+mn-lt"/>
                <a:ea typeface="+mn-ea"/>
                <a:cs typeface="+mn-cs"/>
              </a:rPr>
              <a:t>的整个过程了。算法还是相当复杂的，对于每个细节需要反复理解。</a:t>
            </a:r>
            <a:r>
              <a:rPr lang="en-US" altLang="zh-CN" sz="1200" b="0" i="0" kern="1200" dirty="0" smtClean="0">
                <a:solidFill>
                  <a:schemeClr val="tx1"/>
                </a:solidFill>
                <a:effectLst/>
                <a:latin typeface="+mn-lt"/>
                <a:ea typeface="+mn-ea"/>
                <a:cs typeface="+mn-cs"/>
              </a:rPr>
              <a:t>faster R-CNN</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resNet101</a:t>
            </a:r>
            <a:r>
              <a:rPr lang="zh-CN" altLang="en-US" sz="1200" b="0" i="0" kern="1200" dirty="0" smtClean="0">
                <a:solidFill>
                  <a:schemeClr val="tx1"/>
                </a:solidFill>
                <a:effectLst/>
                <a:latin typeface="+mn-lt"/>
                <a:ea typeface="+mn-ea"/>
                <a:cs typeface="+mn-cs"/>
              </a:rPr>
              <a:t>模型作为卷积层，在</a:t>
            </a:r>
            <a:r>
              <a:rPr lang="en-US" altLang="zh-CN" sz="1200" b="0" i="0" kern="1200" dirty="0" smtClean="0">
                <a:solidFill>
                  <a:schemeClr val="tx1"/>
                </a:solidFill>
                <a:effectLst/>
                <a:latin typeface="+mn-lt"/>
                <a:ea typeface="+mn-ea"/>
                <a:cs typeface="+mn-cs"/>
              </a:rPr>
              <a:t>voc2012</a:t>
            </a:r>
            <a:r>
              <a:rPr lang="zh-CN" altLang="en-US" sz="1200" b="0" i="0" kern="1200" dirty="0" smtClean="0">
                <a:solidFill>
                  <a:schemeClr val="tx1"/>
                </a:solidFill>
                <a:effectLst/>
                <a:latin typeface="+mn-lt"/>
                <a:ea typeface="+mn-ea"/>
                <a:cs typeface="+mn-cs"/>
              </a:rPr>
              <a:t>数据集上可以达到</a:t>
            </a:r>
            <a:r>
              <a:rPr lang="en-US" altLang="zh-CN" sz="1200" b="0" i="0" kern="1200" dirty="0" smtClean="0">
                <a:solidFill>
                  <a:schemeClr val="tx1"/>
                </a:solidFill>
                <a:effectLst/>
                <a:latin typeface="+mn-lt"/>
                <a:ea typeface="+mn-ea"/>
                <a:cs typeface="+mn-cs"/>
              </a:rPr>
              <a:t>83.8%</a:t>
            </a:r>
            <a:r>
              <a:rPr lang="zh-CN" altLang="en-US" sz="1200" b="0" i="0" kern="1200" dirty="0" smtClean="0">
                <a:solidFill>
                  <a:schemeClr val="tx1"/>
                </a:solidFill>
                <a:effectLst/>
                <a:latin typeface="+mn-lt"/>
                <a:ea typeface="+mn-ea"/>
                <a:cs typeface="+mn-cs"/>
              </a:rPr>
              <a:t>的准确率，超过</a:t>
            </a:r>
            <a:r>
              <a:rPr lang="en-US" altLang="zh-CN" sz="1200" b="0" i="0" kern="1200" dirty="0" smtClean="0">
                <a:solidFill>
                  <a:schemeClr val="tx1"/>
                </a:solidFill>
                <a:effectLst/>
                <a:latin typeface="+mn-lt"/>
                <a:ea typeface="+mn-ea"/>
                <a:cs typeface="+mn-cs"/>
              </a:rPr>
              <a:t>yolo </a:t>
            </a:r>
            <a:r>
              <a:rPr lang="en-US" altLang="zh-CN" sz="1200" b="0" i="0" kern="1200" dirty="0" err="1" smtClean="0">
                <a:solidFill>
                  <a:schemeClr val="tx1"/>
                </a:solidFill>
                <a:effectLst/>
                <a:latin typeface="+mn-lt"/>
                <a:ea typeface="+mn-ea"/>
                <a:cs typeface="+mn-cs"/>
              </a:rPr>
              <a:t>ssd</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yoloV2</a:t>
            </a:r>
            <a:r>
              <a:rPr lang="zh-CN" altLang="en-US" sz="1200" b="0" i="0" kern="1200" dirty="0" smtClean="0">
                <a:solidFill>
                  <a:schemeClr val="tx1"/>
                </a:solidFill>
                <a:effectLst/>
                <a:latin typeface="+mn-lt"/>
                <a:ea typeface="+mn-ea"/>
                <a:cs typeface="+mn-cs"/>
              </a:rPr>
              <a:t>。其最大的问题是速度偏慢，每秒只能处理</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帧，达不到实时性要求。</a:t>
            </a:r>
          </a:p>
          <a:p>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链接：</a:t>
            </a:r>
            <a:r>
              <a:rPr lang="en-US" altLang="zh-CN" sz="1200" b="0" i="0" kern="1200" dirty="0" smtClean="0">
                <a:solidFill>
                  <a:schemeClr val="tx1"/>
                </a:solidFill>
                <a:effectLst/>
                <a:latin typeface="+mn-lt"/>
                <a:ea typeface="+mn-ea"/>
                <a:cs typeface="+mn-cs"/>
              </a:rPr>
              <a:t>https://www.imooc.com/article/37757</a:t>
            </a:r>
            <a:r>
              <a:rPr lang="zh-CN" altLang="en-US" dirty="0" smtClean="0"/>
              <a:t/>
            </a:r>
            <a:br>
              <a:rPr lang="zh-CN" altLang="en-US" dirty="0" smtClean="0"/>
            </a:b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72</a:t>
            </a:fld>
            <a:endParaRPr lang="zh-CN" altLang="en-US"/>
          </a:p>
        </p:txBody>
      </p:sp>
    </p:spTree>
    <p:extLst>
      <p:ext uri="{BB962C8B-B14F-4D97-AF65-F5344CB8AC3E}">
        <p14:creationId xmlns:p14="http://schemas.microsoft.com/office/powerpoint/2010/main" val="21005006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arxiv2018_FDNet_Face Detection Using Improved Faster RCNN</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73</a:t>
            </a:fld>
            <a:endParaRPr lang="zh-CN" altLang="en-US"/>
          </a:p>
        </p:txBody>
      </p:sp>
    </p:spTree>
    <p:extLst>
      <p:ext uri="{BB962C8B-B14F-4D97-AF65-F5344CB8AC3E}">
        <p14:creationId xmlns:p14="http://schemas.microsoft.com/office/powerpoint/2010/main" val="4306115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2 ECCV2016_center_loss_A Discriminative Feature Learning Approach for Deep Face Recognition</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1 center loss + </a:t>
            </a:r>
            <a:r>
              <a:rPr lang="en-US" altLang="zh-CN" sz="1200" kern="1200" dirty="0" err="1" smtClean="0">
                <a:solidFill>
                  <a:schemeClr val="tx1"/>
                </a:solidFill>
                <a:latin typeface="+mn-lt"/>
                <a:ea typeface="+mn-ea"/>
                <a:cs typeface="+mn-cs"/>
              </a:rPr>
              <a:t>ohem</a:t>
            </a:r>
            <a:r>
              <a:rPr lang="en-US" altLang="zh-CN" sz="1200" kern="1200" dirty="0" smtClean="0">
                <a:solidFill>
                  <a:schemeClr val="tx1"/>
                </a:solidFill>
                <a:latin typeface="+mn-lt"/>
                <a:ea typeface="+mn-ea"/>
                <a:cs typeface="+mn-cs"/>
              </a:rPr>
              <a:t> + </a:t>
            </a:r>
            <a:r>
              <a:rPr lang="zh-CN" altLang="en-US" sz="1200" kern="1200" dirty="0" smtClean="0">
                <a:solidFill>
                  <a:schemeClr val="tx1"/>
                </a:solidFill>
                <a:latin typeface="+mn-lt"/>
                <a:ea typeface="+mn-ea"/>
                <a:cs typeface="+mn-cs"/>
              </a:rPr>
              <a:t>多尺度的训练</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测试；</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第一个将</a:t>
            </a:r>
            <a:r>
              <a:rPr lang="en-US" altLang="zh-CN" sz="1200" kern="1200" dirty="0" smtClean="0">
                <a:solidFill>
                  <a:schemeClr val="tx1"/>
                </a:solidFill>
                <a:latin typeface="+mn-lt"/>
                <a:ea typeface="+mn-ea"/>
                <a:cs typeface="+mn-cs"/>
              </a:rPr>
              <a:t>center loss</a:t>
            </a:r>
            <a:r>
              <a:rPr lang="zh-CN" altLang="en-US" sz="1200" kern="1200" dirty="0" smtClean="0">
                <a:solidFill>
                  <a:schemeClr val="tx1"/>
                </a:solidFill>
                <a:latin typeface="+mn-lt"/>
                <a:ea typeface="+mn-ea"/>
                <a:cs typeface="+mn-cs"/>
              </a:rPr>
              <a:t>引入人脸检测，以减少人脸类内差异性（</a:t>
            </a:r>
            <a:r>
              <a:rPr lang="en-US" altLang="zh-CN" sz="1200" kern="1200" dirty="0" smtClean="0">
                <a:solidFill>
                  <a:schemeClr val="tx1"/>
                </a:solidFill>
                <a:latin typeface="+mn-lt"/>
                <a:ea typeface="+mn-ea"/>
                <a:cs typeface="+mn-cs"/>
              </a:rPr>
              <a:t>reduce the large intra-class variations</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OHEM</a:t>
            </a:r>
            <a:r>
              <a:rPr lang="zh-CN" altLang="en-US" sz="1200" kern="1200" dirty="0" smtClean="0">
                <a:solidFill>
                  <a:schemeClr val="tx1"/>
                </a:solidFill>
                <a:latin typeface="+mn-lt"/>
                <a:ea typeface="+mn-ea"/>
                <a:cs typeface="+mn-cs"/>
              </a:rPr>
              <a:t>与之前方法有所不同，同时对正</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负样本做</a:t>
            </a:r>
            <a:r>
              <a:rPr lang="en-US" altLang="zh-CN" sz="1200" kern="1200" dirty="0" err="1" smtClean="0">
                <a:solidFill>
                  <a:schemeClr val="tx1"/>
                </a:solidFill>
                <a:latin typeface="+mn-lt"/>
                <a:ea typeface="+mn-ea"/>
                <a:cs typeface="+mn-cs"/>
              </a:rPr>
              <a:t>ohem</a:t>
            </a:r>
            <a:r>
              <a:rPr lang="zh-CN" altLang="en-US" sz="1200" kern="1200" dirty="0" smtClean="0">
                <a:solidFill>
                  <a:schemeClr val="tx1"/>
                </a:solidFill>
                <a:latin typeface="+mn-lt"/>
                <a:ea typeface="+mn-ea"/>
                <a:cs typeface="+mn-cs"/>
              </a:rPr>
              <a:t>，控制二者比例</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a:t>
            </a:r>
          </a:p>
          <a:p>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wider face</a:t>
            </a:r>
            <a:r>
              <a:rPr lang="zh-CN" altLang="en-US"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fddb</a:t>
            </a:r>
            <a:r>
              <a:rPr lang="zh-CN" altLang="en-US" sz="1200" kern="1200" dirty="0" smtClean="0">
                <a:solidFill>
                  <a:schemeClr val="tx1"/>
                </a:solidFill>
                <a:latin typeface="+mn-lt"/>
                <a:ea typeface="+mn-ea"/>
                <a:cs typeface="+mn-cs"/>
              </a:rPr>
              <a:t>上</a:t>
            </a:r>
            <a:r>
              <a:rPr lang="en-US" altLang="zh-CN" sz="1200" kern="1200" dirty="0" err="1" smtClean="0">
                <a:solidFill>
                  <a:schemeClr val="tx1"/>
                </a:solidFill>
                <a:latin typeface="+mn-lt"/>
                <a:ea typeface="+mn-ea"/>
                <a:cs typeface="+mn-cs"/>
              </a:rPr>
              <a:t>stoa</a:t>
            </a:r>
            <a:r>
              <a:rPr lang="zh-CN" altLang="en-US" sz="1200" kern="1200" dirty="0" smtClean="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74</a:t>
            </a:fld>
            <a:endParaRPr lang="zh-CN" altLang="en-US"/>
          </a:p>
        </p:txBody>
      </p:sp>
    </p:spTree>
    <p:extLst>
      <p:ext uri="{BB962C8B-B14F-4D97-AF65-F5344CB8AC3E}">
        <p14:creationId xmlns:p14="http://schemas.microsoft.com/office/powerpoint/2010/main" val="11344292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arxiv2017_deepir_FDusingfrcnn</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75</a:t>
            </a:fld>
            <a:endParaRPr lang="zh-CN" altLang="en-US"/>
          </a:p>
        </p:txBody>
      </p:sp>
    </p:spTree>
    <p:extLst>
      <p:ext uri="{BB962C8B-B14F-4D97-AF65-F5344CB8AC3E}">
        <p14:creationId xmlns:p14="http://schemas.microsoft.com/office/powerpoint/2010/main" val="2974384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Face Detection through Scale-Friendly Deep Convolutional Networks</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76</a:t>
            </a:fld>
            <a:endParaRPr lang="zh-CN" altLang="en-US"/>
          </a:p>
        </p:txBody>
      </p:sp>
    </p:spTree>
    <p:extLst>
      <p:ext uri="{BB962C8B-B14F-4D97-AF65-F5344CB8AC3E}">
        <p14:creationId xmlns:p14="http://schemas.microsoft.com/office/powerpoint/2010/main" val="5192880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u="none" strike="noStrike" kern="1200" dirty="0" smtClean="0">
                <a:solidFill>
                  <a:schemeClr val="tx1"/>
                </a:solidFill>
                <a:effectLst/>
                <a:latin typeface="+mn-lt"/>
                <a:ea typeface="+mn-ea"/>
                <a:cs typeface="+mn-cs"/>
                <a:hlinkClick r:id="rId3"/>
              </a:rPr>
              <a:t>R</a:t>
            </a:r>
            <a:r>
              <a:rPr lang="en-US" altLang="zh-CN" sz="1200" b="0" i="0" u="none" strike="noStrike" kern="1200" dirty="0" smtClean="0">
                <a:solidFill>
                  <a:schemeClr val="tx1"/>
                </a:solidFill>
                <a:effectLst/>
                <a:latin typeface="+mn-lt"/>
                <a:ea typeface="+mn-ea"/>
                <a:cs typeface="+mn-cs"/>
                <a:hlinkClick r:id="rId3"/>
              </a:rPr>
              <a:t>-</a:t>
            </a:r>
            <a:r>
              <a:rPr lang="en-US" altLang="zh-CN" sz="1200" b="1" i="0" u="none" strike="noStrike" kern="1200" dirty="0" err="1" smtClean="0">
                <a:solidFill>
                  <a:schemeClr val="tx1"/>
                </a:solidFill>
                <a:effectLst/>
                <a:latin typeface="+mn-lt"/>
                <a:ea typeface="+mn-ea"/>
                <a:cs typeface="+mn-cs"/>
                <a:hlinkClick r:id="rId3"/>
              </a:rPr>
              <a:t>fcn</a:t>
            </a:r>
            <a:r>
              <a:rPr lang="en-US" altLang="zh-CN" sz="1200" b="0" i="0" u="none" strike="noStrike" kern="1200" dirty="0" smtClean="0">
                <a:solidFill>
                  <a:schemeClr val="tx1"/>
                </a:solidFill>
                <a:effectLst/>
                <a:latin typeface="+mn-lt"/>
                <a:ea typeface="+mn-ea"/>
                <a:cs typeface="+mn-cs"/>
                <a:hlinkClick r:id="rId3"/>
              </a:rPr>
              <a:t>: Object detection via </a:t>
            </a:r>
            <a:r>
              <a:rPr lang="en-US" altLang="zh-CN" sz="1200" b="1" i="0" u="none" strike="noStrike" kern="1200" dirty="0" smtClean="0">
                <a:solidFill>
                  <a:schemeClr val="tx1"/>
                </a:solidFill>
                <a:effectLst/>
                <a:latin typeface="+mn-lt"/>
                <a:ea typeface="+mn-ea"/>
                <a:cs typeface="+mn-cs"/>
                <a:hlinkClick r:id="rId3"/>
              </a:rPr>
              <a:t>region</a:t>
            </a:r>
            <a:r>
              <a:rPr lang="en-US" altLang="zh-CN" sz="1200" b="0" i="0" u="none" strike="noStrike" kern="1200" dirty="0" smtClean="0">
                <a:solidFill>
                  <a:schemeClr val="tx1"/>
                </a:solidFill>
                <a:effectLst/>
                <a:latin typeface="+mn-lt"/>
                <a:ea typeface="+mn-ea"/>
                <a:cs typeface="+mn-cs"/>
                <a:hlinkClick r:id="rId3"/>
              </a:rPr>
              <a:t>-</a:t>
            </a:r>
            <a:r>
              <a:rPr lang="en-US" altLang="zh-CN" sz="1200" b="1" i="0" u="none" strike="noStrike" kern="1200" dirty="0" smtClean="0">
                <a:solidFill>
                  <a:schemeClr val="tx1"/>
                </a:solidFill>
                <a:effectLst/>
                <a:latin typeface="+mn-lt"/>
                <a:ea typeface="+mn-ea"/>
                <a:cs typeface="+mn-cs"/>
                <a:hlinkClick r:id="rId3"/>
              </a:rPr>
              <a:t>based fully convolutional networks</a:t>
            </a:r>
            <a:endParaRPr lang="en-US" altLang="zh-CN" sz="1200" b="1" i="0" u="none" strike="noStrike" kern="1200" dirty="0" smtClean="0">
              <a:solidFill>
                <a:schemeClr val="tx1"/>
              </a:solidFill>
              <a:effectLst/>
              <a:latin typeface="+mn-lt"/>
              <a:ea typeface="+mn-ea"/>
              <a:cs typeface="+mn-cs"/>
            </a:endParaRPr>
          </a:p>
          <a:p>
            <a:endParaRPr lang="en-US" altLang="zh-CN" sz="1200" b="1" i="0" u="none" strike="noStrike" kern="1200" dirty="0" smtClean="0">
              <a:solidFill>
                <a:schemeClr val="tx1"/>
              </a:solidFill>
              <a:effectLst/>
              <a:latin typeface="+mn-lt"/>
              <a:ea typeface="+mn-ea"/>
              <a:cs typeface="+mn-cs"/>
            </a:endParaRPr>
          </a:p>
          <a:p>
            <a:r>
              <a:rPr lang="zh-CN" altLang="en-US" sz="1200" kern="1200" dirty="0" smtClean="0">
                <a:solidFill>
                  <a:schemeClr val="tx1"/>
                </a:solidFill>
                <a:latin typeface="+mn-lt"/>
                <a:ea typeface="+mn-ea"/>
                <a:cs typeface="+mn-cs"/>
              </a:rPr>
              <a:t>使用了更少的</a:t>
            </a:r>
            <a:r>
              <a:rPr lang="en-US" altLang="zh-CN" sz="1200" kern="1200" dirty="0" smtClean="0">
                <a:solidFill>
                  <a:schemeClr val="tx1"/>
                </a:solidFill>
                <a:latin typeface="+mn-lt"/>
                <a:ea typeface="+mn-ea"/>
                <a:cs typeface="+mn-cs"/>
              </a:rPr>
              <a:t>region-wise layers</a:t>
            </a:r>
            <a:r>
              <a:rPr lang="zh-CN" altLang="en-US" sz="1200" kern="1200" dirty="0" smtClean="0">
                <a:solidFill>
                  <a:schemeClr val="tx1"/>
                </a:solidFill>
                <a:latin typeface="+mn-lt"/>
                <a:ea typeface="+mn-ea"/>
                <a:cs typeface="+mn-cs"/>
              </a:rPr>
              <a:t>（这个是</a:t>
            </a:r>
            <a:r>
              <a:rPr lang="en-US" altLang="zh-CN" sz="1200" kern="1200" dirty="0" err="1" smtClean="0">
                <a:solidFill>
                  <a:schemeClr val="tx1"/>
                </a:solidFill>
                <a:latin typeface="+mn-lt"/>
                <a:ea typeface="+mn-ea"/>
                <a:cs typeface="+mn-cs"/>
              </a:rPr>
              <a:t>frcnn</a:t>
            </a:r>
            <a:r>
              <a:rPr lang="zh-CN" altLang="en-US" sz="1200" kern="1200" dirty="0" smtClean="0">
                <a:solidFill>
                  <a:schemeClr val="tx1"/>
                </a:solidFill>
                <a:latin typeface="+mn-lt"/>
                <a:ea typeface="+mn-ea"/>
                <a:cs typeface="+mn-cs"/>
              </a:rPr>
              <a:t>与</a:t>
            </a:r>
            <a:r>
              <a:rPr lang="en-US" altLang="zh-CN" sz="1200" kern="1200" dirty="0" smtClean="0">
                <a:solidFill>
                  <a:schemeClr val="tx1"/>
                </a:solidFill>
                <a:latin typeface="+mn-lt"/>
                <a:ea typeface="+mn-ea"/>
                <a:cs typeface="+mn-cs"/>
              </a:rPr>
              <a:t>r-</a:t>
            </a:r>
            <a:r>
              <a:rPr lang="en-US" altLang="zh-CN" sz="1200" kern="1200" dirty="0" err="1" smtClean="0">
                <a:solidFill>
                  <a:schemeClr val="tx1"/>
                </a:solidFill>
                <a:latin typeface="+mn-lt"/>
                <a:ea typeface="+mn-ea"/>
                <a:cs typeface="+mn-cs"/>
              </a:rPr>
              <a:t>fcn</a:t>
            </a:r>
            <a:r>
              <a:rPr lang="zh-CN" altLang="en-US" sz="1200" kern="1200" dirty="0" smtClean="0">
                <a:solidFill>
                  <a:schemeClr val="tx1"/>
                </a:solidFill>
                <a:latin typeface="+mn-lt"/>
                <a:ea typeface="+mn-ea"/>
                <a:cs typeface="+mn-cs"/>
              </a:rPr>
              <a:t>的一个主要差异，</a:t>
            </a:r>
            <a:r>
              <a:rPr lang="en-US" altLang="zh-CN" sz="1200" kern="1200" dirty="0" err="1" smtClean="0">
                <a:solidFill>
                  <a:schemeClr val="tx1"/>
                </a:solidFill>
                <a:latin typeface="+mn-lt"/>
                <a:ea typeface="+mn-ea"/>
                <a:cs typeface="+mn-cs"/>
              </a:rPr>
              <a:t>frcnn</a:t>
            </a:r>
            <a:r>
              <a:rPr lang="zh-CN" altLang="en-US" sz="1200" kern="1200" dirty="0" smtClean="0">
                <a:solidFill>
                  <a:schemeClr val="tx1"/>
                </a:solidFill>
                <a:latin typeface="+mn-lt"/>
                <a:ea typeface="+mn-ea"/>
                <a:cs typeface="+mn-cs"/>
              </a:rPr>
              <a:t>相当于使用</a:t>
            </a:r>
            <a:r>
              <a:rPr lang="en-US" altLang="zh-CN" sz="1200" kern="1200" dirty="0" smtClean="0">
                <a:solidFill>
                  <a:schemeClr val="tx1"/>
                </a:solidFill>
                <a:latin typeface="+mn-lt"/>
                <a:ea typeface="+mn-ea"/>
                <a:cs typeface="+mn-cs"/>
              </a:rPr>
              <a:t>fast </a:t>
            </a:r>
            <a:r>
              <a:rPr lang="en-US" altLang="zh-CN" sz="1200" kern="1200" dirty="0" err="1" smtClean="0">
                <a:solidFill>
                  <a:schemeClr val="tx1"/>
                </a:solidFill>
                <a:latin typeface="+mn-lt"/>
                <a:ea typeface="+mn-ea"/>
                <a:cs typeface="+mn-cs"/>
              </a:rPr>
              <a:t>rcnn</a:t>
            </a:r>
            <a:r>
              <a:rPr lang="zh-CN" altLang="en-US" sz="1200" kern="1200" dirty="0" smtClean="0">
                <a:solidFill>
                  <a:schemeClr val="tx1"/>
                </a:solidFill>
                <a:latin typeface="+mn-lt"/>
                <a:ea typeface="+mn-ea"/>
                <a:cs typeface="+mn-cs"/>
              </a:rPr>
              <a:t>做每个</a:t>
            </a:r>
            <a:r>
              <a:rPr lang="en-US" altLang="zh-CN" sz="1200" kern="1200" dirty="0" err="1" smtClean="0">
                <a:solidFill>
                  <a:schemeClr val="tx1"/>
                </a:solidFill>
                <a:latin typeface="+mn-lt"/>
                <a:ea typeface="+mn-ea"/>
                <a:cs typeface="+mn-cs"/>
              </a:rPr>
              <a:t>roi</a:t>
            </a:r>
            <a:r>
              <a:rPr lang="zh-CN" altLang="en-US" sz="1200" kern="1200" dirty="0" smtClean="0">
                <a:solidFill>
                  <a:schemeClr val="tx1"/>
                </a:solidFill>
                <a:latin typeface="+mn-lt"/>
                <a:ea typeface="+mn-ea"/>
                <a:cs typeface="+mn-cs"/>
              </a:rPr>
              <a:t>的分类和</a:t>
            </a:r>
            <a:r>
              <a:rPr lang="en-US" altLang="zh-CN" sz="1200" kern="1200" dirty="0" err="1" smtClean="0">
                <a:solidFill>
                  <a:schemeClr val="tx1"/>
                </a:solidFill>
                <a:latin typeface="+mn-lt"/>
                <a:ea typeface="+mn-ea"/>
                <a:cs typeface="+mn-cs"/>
              </a:rPr>
              <a:t>bbox</a:t>
            </a:r>
            <a:r>
              <a:rPr lang="zh-CN" altLang="en-US" sz="1200" kern="1200" dirty="0" smtClean="0">
                <a:solidFill>
                  <a:schemeClr val="tx1"/>
                </a:solidFill>
                <a:latin typeface="+mn-lt"/>
                <a:ea typeface="+mn-ea"/>
                <a:cs typeface="+mn-cs"/>
              </a:rPr>
              <a:t>回归，其实还是有卷积</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全连接操作；</a:t>
            </a:r>
            <a:r>
              <a:rPr lang="en-US" altLang="zh-CN" sz="1200" kern="1200" dirty="0" smtClean="0">
                <a:solidFill>
                  <a:schemeClr val="tx1"/>
                </a:solidFill>
                <a:latin typeface="+mn-lt"/>
                <a:ea typeface="+mn-ea"/>
                <a:cs typeface="+mn-cs"/>
              </a:rPr>
              <a:t>r-</a:t>
            </a:r>
            <a:r>
              <a:rPr lang="en-US" altLang="zh-CN" sz="1200" kern="1200" dirty="0" err="1" smtClean="0">
                <a:solidFill>
                  <a:schemeClr val="tx1"/>
                </a:solidFill>
                <a:latin typeface="+mn-lt"/>
                <a:ea typeface="+mn-ea"/>
                <a:cs typeface="+mn-cs"/>
              </a:rPr>
              <a:t>fcn</a:t>
            </a:r>
            <a:r>
              <a:rPr lang="zh-CN" altLang="en-US" sz="1200" kern="1200" dirty="0" smtClean="0">
                <a:solidFill>
                  <a:schemeClr val="tx1"/>
                </a:solidFill>
                <a:latin typeface="+mn-lt"/>
                <a:ea typeface="+mn-ea"/>
                <a:cs typeface="+mn-cs"/>
              </a:rPr>
              <a:t>则是共享了能共享的一切操作，最后直接计算类别和回归</a:t>
            </a:r>
            <a:r>
              <a:rPr lang="en-US" altLang="zh-CN" sz="1200" kern="1200" dirty="0" err="1" smtClean="0">
                <a:solidFill>
                  <a:schemeClr val="tx1"/>
                </a:solidFill>
                <a:latin typeface="+mn-lt"/>
                <a:ea typeface="+mn-ea"/>
                <a:cs typeface="+mn-cs"/>
              </a:rPr>
              <a:t>bbox</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en-US" altLang="zh-CN" sz="1200" b="0" i="0" u="none" strike="noStrike" kern="1200" dirty="0" smtClean="0">
                <a:solidFill>
                  <a:schemeClr val="tx1"/>
                </a:solidFill>
                <a:effectLst/>
                <a:latin typeface="+mn-lt"/>
                <a:ea typeface="+mn-ea"/>
                <a:cs typeface="+mn-cs"/>
                <a:hlinkClick r:id="rId4"/>
              </a:rPr>
              <a:t>github.com/daijifeng001/R-FCN</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2.1position-sensitive score map</a:t>
            </a:r>
            <a:endParaRPr lang="en-US" altLang="zh-CN" sz="1200" b="0" i="0" u="none" strike="noStrike"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如果一个</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含有一个类别</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的物体，则将该</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划分为</a:t>
            </a:r>
            <a:r>
              <a:rPr lang="en-US" altLang="zh-CN" sz="1200" b="0" i="0" kern="1200" dirty="0" smtClean="0">
                <a:solidFill>
                  <a:schemeClr val="tx1"/>
                </a:solidFill>
                <a:effectLst/>
                <a:latin typeface="+mn-lt"/>
                <a:ea typeface="+mn-ea"/>
                <a:cs typeface="+mn-cs"/>
              </a:rPr>
              <a:t>k x k</a:t>
            </a:r>
            <a:r>
              <a:rPr lang="zh-CN" altLang="en-US" sz="1200" b="0" i="0" kern="1200" dirty="0" smtClean="0">
                <a:solidFill>
                  <a:schemeClr val="tx1"/>
                </a:solidFill>
                <a:effectLst/>
                <a:latin typeface="+mn-lt"/>
                <a:ea typeface="+mn-ea"/>
                <a:cs typeface="+mn-cs"/>
              </a:rPr>
              <a:t>个区域，分别表示该物体的各个相应部位。其每个相应的部位都由特定的特征图对其进行特征提取。</a:t>
            </a:r>
            <a:r>
              <a:rPr lang="en-US" altLang="zh-CN" sz="1200" b="0" i="0" kern="1200" dirty="0" smtClean="0">
                <a:solidFill>
                  <a:schemeClr val="tx1"/>
                </a:solidFill>
                <a:effectLst/>
                <a:latin typeface="+mn-lt"/>
                <a:ea typeface="+mn-ea"/>
                <a:cs typeface="+mn-cs"/>
              </a:rPr>
              <a:t>R-FCN</a:t>
            </a:r>
            <a:r>
              <a:rPr lang="zh-CN" altLang="en-US" sz="1200" b="0" i="0" kern="1200" dirty="0" smtClean="0">
                <a:solidFill>
                  <a:schemeClr val="tx1"/>
                </a:solidFill>
                <a:effectLst/>
                <a:latin typeface="+mn-lt"/>
                <a:ea typeface="+mn-ea"/>
                <a:cs typeface="+mn-cs"/>
              </a:rPr>
              <a:t>在共享卷积层的最后再接上一层卷积层，而该卷积层就是位置敏感得分图</a:t>
            </a:r>
            <a:r>
              <a:rPr lang="en-US" altLang="zh-CN" sz="1200" b="0" i="0" kern="1200" dirty="0" smtClean="0">
                <a:solidFill>
                  <a:schemeClr val="tx1"/>
                </a:solidFill>
                <a:effectLst/>
                <a:latin typeface="+mn-lt"/>
                <a:ea typeface="+mn-ea"/>
                <a:cs typeface="+mn-cs"/>
              </a:rPr>
              <a:t>position-sensitive score map</a:t>
            </a:r>
            <a:r>
              <a:rPr lang="zh-CN" altLang="en-US" sz="1200" b="0" i="0" kern="1200" dirty="0" smtClean="0">
                <a:solidFill>
                  <a:schemeClr val="tx1"/>
                </a:solidFill>
                <a:effectLst/>
                <a:latin typeface="+mn-lt"/>
                <a:ea typeface="+mn-ea"/>
                <a:cs typeface="+mn-cs"/>
              </a:rPr>
              <a:t>。其通道数</a:t>
            </a:r>
            <a:r>
              <a:rPr lang="en-US" altLang="zh-CN" sz="1200" b="0" i="0" kern="1200" dirty="0" smtClean="0">
                <a:solidFill>
                  <a:schemeClr val="tx1"/>
                </a:solidFill>
                <a:effectLst/>
                <a:latin typeface="+mn-lt"/>
                <a:ea typeface="+mn-ea"/>
                <a:cs typeface="+mn-cs"/>
              </a:rPr>
              <a:t>channels=k x k x (C+1)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表示物体类别种数再加上</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个背景类别，每个类别都有</a:t>
            </a:r>
            <a:r>
              <a:rPr lang="en-US" altLang="zh-CN" sz="1200" b="0" i="0" kern="1200" dirty="0" smtClean="0">
                <a:solidFill>
                  <a:schemeClr val="tx1"/>
                </a:solidFill>
                <a:effectLst/>
                <a:latin typeface="+mn-lt"/>
                <a:ea typeface="+mn-ea"/>
                <a:cs typeface="+mn-cs"/>
              </a:rPr>
              <a:t>k x k </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score maps</a:t>
            </a:r>
            <a:r>
              <a:rPr lang="zh-CN" altLang="en-US" sz="1200" b="0" i="0" kern="1200" dirty="0" smtClean="0">
                <a:solidFill>
                  <a:schemeClr val="tx1"/>
                </a:solidFill>
                <a:effectLst/>
                <a:latin typeface="+mn-lt"/>
                <a:ea typeface="+mn-ea"/>
                <a:cs typeface="+mn-cs"/>
              </a:rPr>
              <a:t>分别对应每个类别的不同位置。每个通道分别负责某一类的特定位置的特征提取工作。</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2.2 Position-sensitive </a:t>
            </a:r>
            <a:r>
              <a:rPr lang="en-US" altLang="zh-CN" sz="1200" b="0" i="0" kern="1200" dirty="0" err="1" smtClean="0">
                <a:solidFill>
                  <a:schemeClr val="tx1"/>
                </a:solidFill>
                <a:effectLst/>
                <a:latin typeface="+mn-lt"/>
                <a:ea typeface="+mn-ea"/>
                <a:cs typeface="+mn-cs"/>
              </a:rPr>
              <a:t>RoI</a:t>
            </a:r>
            <a:r>
              <a:rPr lang="en-US" altLang="zh-CN" sz="1200" b="0" i="0" kern="1200" dirty="0" smtClean="0">
                <a:solidFill>
                  <a:schemeClr val="tx1"/>
                </a:solidFill>
                <a:effectLst/>
                <a:latin typeface="+mn-lt"/>
                <a:ea typeface="+mn-ea"/>
                <a:cs typeface="+mn-cs"/>
              </a:rPr>
              <a:t> pooling</a:t>
            </a:r>
          </a:p>
          <a:p>
            <a:r>
              <a:rPr lang="zh-CN" altLang="en-US" sz="1200" b="0" i="0" kern="1200" dirty="0" smtClean="0">
                <a:solidFill>
                  <a:schemeClr val="tx1"/>
                </a:solidFill>
                <a:effectLst/>
                <a:latin typeface="+mn-lt"/>
                <a:ea typeface="+mn-ea"/>
                <a:cs typeface="+mn-cs"/>
              </a:rPr>
              <a:t>位置敏感</a:t>
            </a:r>
            <a:r>
              <a:rPr lang="en-US" altLang="zh-CN" sz="1200" b="0" i="0" kern="1200" dirty="0" err="1" smtClean="0">
                <a:solidFill>
                  <a:schemeClr val="tx1"/>
                </a:solidFill>
                <a:effectLst/>
                <a:latin typeface="+mn-lt"/>
                <a:ea typeface="+mn-ea"/>
                <a:cs typeface="+mn-cs"/>
              </a:rPr>
              <a:t>RoI</a:t>
            </a:r>
            <a:r>
              <a:rPr lang="zh-CN" altLang="en-US" sz="1200" b="0" i="0" kern="1200" dirty="0" smtClean="0">
                <a:solidFill>
                  <a:schemeClr val="tx1"/>
                </a:solidFill>
                <a:effectLst/>
                <a:latin typeface="+mn-lt"/>
                <a:ea typeface="+mn-ea"/>
                <a:cs typeface="+mn-cs"/>
              </a:rPr>
              <a:t>池化操作了（</a:t>
            </a:r>
            <a:r>
              <a:rPr lang="en-US" altLang="zh-CN" sz="1200" b="0" i="0" kern="1200" dirty="0" smtClean="0">
                <a:solidFill>
                  <a:schemeClr val="tx1"/>
                </a:solidFill>
                <a:effectLst/>
                <a:latin typeface="+mn-lt"/>
                <a:ea typeface="+mn-ea"/>
                <a:cs typeface="+mn-cs"/>
              </a:rPr>
              <a:t>Position-sensitive </a:t>
            </a:r>
            <a:r>
              <a:rPr lang="en-US" altLang="zh-CN" sz="1200" b="0" i="0" kern="1200" dirty="0" err="1" smtClean="0">
                <a:solidFill>
                  <a:schemeClr val="tx1"/>
                </a:solidFill>
                <a:effectLst/>
                <a:latin typeface="+mn-lt"/>
                <a:ea typeface="+mn-ea"/>
                <a:cs typeface="+mn-cs"/>
              </a:rPr>
              <a:t>RoI</a:t>
            </a:r>
            <a:r>
              <a:rPr lang="en-US" altLang="zh-CN" sz="1200" b="0" i="0" kern="1200" dirty="0" smtClean="0">
                <a:solidFill>
                  <a:schemeClr val="tx1"/>
                </a:solidFill>
                <a:effectLst/>
                <a:latin typeface="+mn-lt"/>
                <a:ea typeface="+mn-ea"/>
                <a:cs typeface="+mn-cs"/>
              </a:rPr>
              <a:t> pooling</a:t>
            </a:r>
            <a:r>
              <a:rPr lang="zh-CN" altLang="en-US" sz="1200" b="0" i="0" kern="1200" dirty="0" smtClean="0">
                <a:solidFill>
                  <a:schemeClr val="tx1"/>
                </a:solidFill>
                <a:effectLst/>
                <a:latin typeface="+mn-lt"/>
                <a:ea typeface="+mn-ea"/>
                <a:cs typeface="+mn-cs"/>
              </a:rPr>
              <a:t>）将每个</a:t>
            </a:r>
            <a:r>
              <a:rPr lang="en-US" altLang="zh-CN" sz="1200" b="0" i="0" kern="1200" dirty="0" err="1" smtClean="0">
                <a:solidFill>
                  <a:schemeClr val="tx1"/>
                </a:solidFill>
                <a:effectLst/>
                <a:latin typeface="+mn-lt"/>
                <a:ea typeface="+mn-ea"/>
                <a:cs typeface="+mn-cs"/>
              </a:rPr>
              <a:t>RoIs</a:t>
            </a:r>
            <a:r>
              <a:rPr lang="zh-CN" altLang="en-US" sz="1200" b="0" i="0" kern="1200" dirty="0" smtClean="0">
                <a:solidFill>
                  <a:schemeClr val="tx1"/>
                </a:solidFill>
                <a:effectLst/>
                <a:latin typeface="+mn-lt"/>
                <a:ea typeface="+mn-ea"/>
                <a:cs typeface="+mn-cs"/>
              </a:rPr>
              <a:t>分为</a:t>
            </a:r>
            <a:r>
              <a:rPr lang="en-US" altLang="zh-CN" sz="1200" b="0" i="0" kern="1200" dirty="0" smtClean="0">
                <a:solidFill>
                  <a:schemeClr val="tx1"/>
                </a:solidFill>
                <a:effectLst/>
                <a:latin typeface="+mn-lt"/>
                <a:ea typeface="+mn-ea"/>
                <a:cs typeface="+mn-cs"/>
              </a:rPr>
              <a:t>k x k </a:t>
            </a:r>
            <a:r>
              <a:rPr lang="zh-CN" altLang="en-US" sz="1200" b="0" i="0" kern="1200" dirty="0" smtClean="0">
                <a:solidFill>
                  <a:schemeClr val="tx1"/>
                </a:solidFill>
                <a:effectLst/>
                <a:latin typeface="+mn-lt"/>
                <a:ea typeface="+mn-ea"/>
                <a:cs typeface="+mn-cs"/>
              </a:rPr>
              <a:t>个小块。之后提取其不同位置的小块相应特征图上的特征执行池化操作。</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2.3 position-sensitive regression</a:t>
            </a:r>
          </a:p>
          <a:p>
            <a:r>
              <a:rPr lang="zh-CN" altLang="en-US" sz="1200" b="0" i="0" kern="1200" dirty="0" smtClean="0">
                <a:solidFill>
                  <a:schemeClr val="tx1"/>
                </a:solidFill>
                <a:effectLst/>
                <a:latin typeface="+mn-lt"/>
                <a:ea typeface="+mn-ea"/>
                <a:cs typeface="+mn-cs"/>
              </a:rPr>
              <a:t>在位置框回归阶段仿照分类的思路，将特征通道数组合为</a:t>
            </a:r>
            <a:r>
              <a:rPr lang="en-US" altLang="zh-CN" sz="1200" b="0" i="0" kern="1200" dirty="0" smtClean="0">
                <a:solidFill>
                  <a:schemeClr val="tx1"/>
                </a:solidFill>
                <a:effectLst/>
                <a:latin typeface="+mn-lt"/>
                <a:ea typeface="+mn-ea"/>
                <a:cs typeface="+mn-cs"/>
              </a:rPr>
              <a:t>4 x k x k </a:t>
            </a:r>
            <a:r>
              <a:rPr lang="zh-CN" altLang="en-US" sz="1200" b="0" i="0" kern="1200" dirty="0" smtClean="0">
                <a:solidFill>
                  <a:schemeClr val="tx1"/>
                </a:solidFill>
                <a:effectLst/>
                <a:latin typeface="+mn-lt"/>
                <a:ea typeface="+mn-ea"/>
                <a:cs typeface="+mn-cs"/>
              </a:rPr>
              <a:t>的形式，其中每个小块的位置都对应了相应的通道对其进行位置回归的特征提取。最后将不同小块位置的四个回归值融合之后即可得到位置回归的响应，进行后续的位置回归工作。</a:t>
            </a:r>
          </a:p>
          <a:p>
            <a:r>
              <a:rPr lang="zh-CN" altLang="en-US" sz="1200" b="0" i="0" kern="1200" dirty="0" smtClean="0">
                <a:solidFill>
                  <a:schemeClr val="tx1"/>
                </a:solidFill>
                <a:effectLst/>
                <a:latin typeface="+mn-lt"/>
                <a:ea typeface="+mn-ea"/>
                <a:cs typeface="+mn-cs"/>
              </a:rPr>
              <a:t>得到池化后的特征后，每个</a:t>
            </a:r>
            <a:r>
              <a:rPr lang="en-US" altLang="zh-CN" sz="1200" b="0" i="0" kern="1200" dirty="0" err="1" smtClean="0">
                <a:solidFill>
                  <a:schemeClr val="tx1"/>
                </a:solidFill>
                <a:effectLst/>
                <a:latin typeface="+mn-lt"/>
                <a:ea typeface="+mn-ea"/>
                <a:cs typeface="+mn-cs"/>
              </a:rPr>
              <a:t>RoIs</a:t>
            </a:r>
            <a:r>
              <a:rPr lang="zh-CN" altLang="en-US" sz="1200" b="0" i="0" kern="1200" dirty="0" smtClean="0">
                <a:solidFill>
                  <a:schemeClr val="tx1"/>
                </a:solidFill>
                <a:effectLst/>
                <a:latin typeface="+mn-lt"/>
                <a:ea typeface="+mn-ea"/>
                <a:cs typeface="+mn-cs"/>
              </a:rPr>
              <a:t>的特征都包含每个类别各个位置上的特征信息。对于每个单独类别来讲，将不同位置的特征信息相加即可得到特征图对于该类别的响应，后面即可对该特征进行相应的分类。</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77</a:t>
            </a:fld>
            <a:endParaRPr lang="zh-CN" altLang="en-US"/>
          </a:p>
        </p:txBody>
      </p:sp>
    </p:spTree>
    <p:extLst>
      <p:ext uri="{BB962C8B-B14F-4D97-AF65-F5344CB8AC3E}">
        <p14:creationId xmlns:p14="http://schemas.microsoft.com/office/powerpoint/2010/main" val="30578152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hlinkClick r:id="rId3"/>
              </a:rPr>
              <a:t>Detecting </a:t>
            </a:r>
            <a:r>
              <a:rPr lang="en-US" altLang="zh-CN" sz="1200" b="1" i="0" u="none" strike="noStrike" kern="1200" dirty="0" smtClean="0">
                <a:solidFill>
                  <a:schemeClr val="tx1"/>
                </a:solidFill>
                <a:effectLst/>
                <a:latin typeface="+mn-lt"/>
                <a:ea typeface="+mn-ea"/>
                <a:cs typeface="+mn-cs"/>
                <a:hlinkClick r:id="rId3"/>
              </a:rPr>
              <a:t>faces </a:t>
            </a:r>
            <a:r>
              <a:rPr lang="en-US" altLang="zh-CN" sz="1200" b="0" i="0" u="none" strike="noStrike" kern="1200" dirty="0" smtClean="0">
                <a:solidFill>
                  <a:schemeClr val="tx1"/>
                </a:solidFill>
                <a:effectLst/>
                <a:latin typeface="+mn-lt"/>
                <a:ea typeface="+mn-ea"/>
                <a:cs typeface="+mn-cs"/>
                <a:hlinkClick r:id="rId3"/>
              </a:rPr>
              <a:t>using region-based fully convolutional networks</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最重要的一个创新就是在</a:t>
            </a:r>
            <a:r>
              <a:rPr lang="en-US" altLang="zh-CN" sz="1200" kern="1200" dirty="0" err="1" smtClean="0">
                <a:solidFill>
                  <a:schemeClr val="tx1"/>
                </a:solidFill>
                <a:latin typeface="+mn-lt"/>
                <a:ea typeface="+mn-ea"/>
                <a:cs typeface="+mn-cs"/>
              </a:rPr>
              <a:t>ps</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roi</a:t>
            </a:r>
            <a:r>
              <a:rPr lang="en-US" altLang="zh-CN" sz="1200" kern="1200" dirty="0" smtClean="0">
                <a:solidFill>
                  <a:schemeClr val="tx1"/>
                </a:solidFill>
                <a:latin typeface="+mn-lt"/>
                <a:ea typeface="+mn-ea"/>
                <a:cs typeface="+mn-cs"/>
              </a:rPr>
              <a:t> pooling</a:t>
            </a:r>
            <a:r>
              <a:rPr lang="zh-CN" altLang="en-US" sz="1200" kern="1200" dirty="0" smtClean="0">
                <a:solidFill>
                  <a:schemeClr val="tx1"/>
                </a:solidFill>
                <a:latin typeface="+mn-lt"/>
                <a:ea typeface="+mn-ea"/>
                <a:cs typeface="+mn-cs"/>
              </a:rPr>
              <a:t>之后添加了一个</a:t>
            </a:r>
            <a:r>
              <a:rPr lang="en-US" altLang="zh-CN" sz="1200" kern="1200" dirty="0" err="1" smtClean="0">
                <a:solidFill>
                  <a:schemeClr val="tx1"/>
                </a:solidFill>
                <a:latin typeface="+mn-lt"/>
                <a:ea typeface="+mn-ea"/>
                <a:cs typeface="+mn-cs"/>
              </a:rPr>
              <a:t>ps</a:t>
            </a:r>
            <a:r>
              <a:rPr lang="en-US" altLang="zh-CN" sz="1200" kern="1200" dirty="0" smtClean="0">
                <a:solidFill>
                  <a:schemeClr val="tx1"/>
                </a:solidFill>
                <a:latin typeface="+mn-lt"/>
                <a:ea typeface="+mn-ea"/>
                <a:cs typeface="+mn-cs"/>
              </a:rPr>
              <a:t> average pooling</a:t>
            </a:r>
            <a:r>
              <a:rPr lang="zh-CN" altLang="en-US" sz="1200" kern="1200" dirty="0" smtClean="0">
                <a:solidFill>
                  <a:schemeClr val="tx1"/>
                </a:solidFill>
                <a:latin typeface="+mn-lt"/>
                <a:ea typeface="+mn-ea"/>
                <a:cs typeface="+mn-cs"/>
              </a:rPr>
              <a:t>，简单点说就是在</a:t>
            </a:r>
            <a:r>
              <a:rPr lang="en-US" altLang="zh-CN" sz="1200" kern="1200" dirty="0" smtClean="0">
                <a:solidFill>
                  <a:schemeClr val="tx1"/>
                </a:solidFill>
                <a:latin typeface="+mn-lt"/>
                <a:ea typeface="+mn-ea"/>
                <a:cs typeface="+mn-cs"/>
              </a:rPr>
              <a:t>N*N</a:t>
            </a:r>
            <a:r>
              <a:rPr lang="zh-CN" altLang="en-US" sz="1200" kern="1200" dirty="0" smtClean="0">
                <a:solidFill>
                  <a:schemeClr val="tx1"/>
                </a:solidFill>
                <a:latin typeface="+mn-lt"/>
                <a:ea typeface="+mn-ea"/>
                <a:cs typeface="+mn-cs"/>
              </a:rPr>
              <a:t>大小的</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上，每个像素给个</a:t>
            </a:r>
            <a:r>
              <a:rPr lang="en-US" altLang="zh-CN" sz="1200" kern="1200" dirty="0" err="1" smtClean="0">
                <a:solidFill>
                  <a:schemeClr val="tx1"/>
                </a:solidFill>
                <a:latin typeface="+mn-lt"/>
                <a:ea typeface="+mn-ea"/>
                <a:cs typeface="+mn-cs"/>
              </a:rPr>
              <a:t>Wij</a:t>
            </a:r>
            <a:r>
              <a:rPr lang="zh-CN" altLang="en-US" sz="1200" kern="1200" dirty="0" smtClean="0">
                <a:solidFill>
                  <a:schemeClr val="tx1"/>
                </a:solidFill>
                <a:latin typeface="+mn-lt"/>
                <a:ea typeface="+mn-ea"/>
                <a:cs typeface="+mn-cs"/>
              </a:rPr>
              <a:t>权重，逐像素相乘再除均值即可（参照文中公式</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出发点：作者认为人脸不同部位对整个人脸响应比重的贡献不同（比如眼睛、鼻子、嘴巴能更好地标识一个人脸，脸颊、额头就弱一点点；当然了，这是感性上的认知，真要模型去非监督地学，可能学到的是人脸的其他部位区分度更强）；</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78</a:t>
            </a:fld>
            <a:endParaRPr lang="zh-CN" altLang="en-US"/>
          </a:p>
        </p:txBody>
      </p:sp>
    </p:spTree>
    <p:extLst>
      <p:ext uri="{BB962C8B-B14F-4D97-AF65-F5344CB8AC3E}">
        <p14:creationId xmlns:p14="http://schemas.microsoft.com/office/powerpoint/2010/main" val="11271219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CVPR2018_ZCC_Seeing Small Faces from Robust Anchors Perspective</a:t>
            </a:r>
          </a:p>
          <a:p>
            <a:endParaRPr lang="en-US" altLang="zh-CN" sz="1200" b="0" i="0" kern="1200" dirty="0" smtClean="0">
              <a:solidFill>
                <a:schemeClr val="tx1"/>
              </a:solidFill>
              <a:effectLst/>
              <a:latin typeface="+mn-lt"/>
              <a:ea typeface="+mn-ea"/>
              <a:cs typeface="+mn-cs"/>
            </a:endParaRPr>
          </a:p>
          <a:p>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本文发现当前的</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设计策略无法保证小尺度人脸</a:t>
            </a:r>
            <a:r>
              <a:rPr lang="en-US" altLang="zh-CN" sz="1200" kern="1200" dirty="0" err="1" smtClean="0">
                <a:solidFill>
                  <a:schemeClr val="tx1"/>
                </a:solidFill>
                <a:latin typeface="+mn-lt"/>
                <a:ea typeface="+mn-ea"/>
                <a:cs typeface="+mn-cs"/>
              </a:rPr>
              <a:t>gt</a:t>
            </a:r>
            <a:r>
              <a:rPr lang="zh-CN" altLang="en-US" sz="1200" kern="1200" dirty="0" smtClean="0">
                <a:solidFill>
                  <a:schemeClr val="tx1"/>
                </a:solidFill>
                <a:latin typeface="+mn-lt"/>
                <a:ea typeface="+mn-ea"/>
                <a:cs typeface="+mn-cs"/>
              </a:rPr>
              <a:t>与预定义</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的高</a:t>
            </a:r>
            <a:r>
              <a:rPr lang="en-US" altLang="zh-CN" sz="1200" kern="1200" dirty="0" err="1" smtClean="0">
                <a:solidFill>
                  <a:schemeClr val="tx1"/>
                </a:solidFill>
                <a:latin typeface="+mn-lt"/>
                <a:ea typeface="+mn-ea"/>
                <a:cs typeface="+mn-cs"/>
              </a:rPr>
              <a:t>IoU</a:t>
            </a:r>
            <a:r>
              <a:rPr lang="zh-CN" altLang="en-US" sz="1200" kern="1200" dirty="0" smtClean="0">
                <a:solidFill>
                  <a:schemeClr val="tx1"/>
                </a:solidFill>
                <a:latin typeface="+mn-lt"/>
                <a:ea typeface="+mn-ea"/>
                <a:cs typeface="+mn-cs"/>
              </a:rPr>
              <a:t>，造成了小尺度人脸训练和检测的难度；</a:t>
            </a:r>
          </a:p>
          <a:p>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本文提出了</a:t>
            </a:r>
            <a:r>
              <a:rPr lang="en-US" altLang="zh-CN" sz="1200" kern="1200" dirty="0" smtClean="0">
                <a:solidFill>
                  <a:schemeClr val="tx1"/>
                </a:solidFill>
                <a:latin typeface="+mn-lt"/>
                <a:ea typeface="+mn-ea"/>
                <a:cs typeface="+mn-cs"/>
              </a:rPr>
              <a:t>ZCC</a:t>
            </a:r>
            <a:r>
              <a:rPr lang="zh-CN" altLang="en-US" sz="1200" kern="1200" dirty="0" smtClean="0">
                <a:solidFill>
                  <a:schemeClr val="tx1"/>
                </a:solidFill>
                <a:latin typeface="+mn-lt"/>
                <a:ea typeface="+mn-ea"/>
                <a:cs typeface="+mn-cs"/>
              </a:rPr>
              <a:t>，采用了新的</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设计策略，解决基于</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的人脸检测器在小尺度人脸上性能急剧下降的问题；</a:t>
            </a:r>
          </a:p>
          <a:p>
            <a:r>
              <a:rPr lang="en-US" altLang="zh-CN" sz="1200" kern="1200" dirty="0" smtClean="0">
                <a:solidFill>
                  <a:schemeClr val="tx1"/>
                </a:solidFill>
                <a:latin typeface="+mn-lt"/>
                <a:ea typeface="+mn-ea"/>
                <a:cs typeface="+mn-cs"/>
              </a:rPr>
              <a:t>3 </a:t>
            </a:r>
            <a:r>
              <a:rPr lang="zh-CN" altLang="en-US" sz="1200" kern="1200" dirty="0" smtClean="0">
                <a:solidFill>
                  <a:schemeClr val="tx1"/>
                </a:solidFill>
                <a:latin typeface="+mn-lt"/>
                <a:ea typeface="+mn-ea"/>
                <a:cs typeface="+mn-cs"/>
              </a:rPr>
              <a:t>我们深入分析</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匹配机制，提出</a:t>
            </a:r>
            <a:r>
              <a:rPr lang="en-US" altLang="zh-CN" sz="1200" kern="1200" dirty="0" smtClean="0">
                <a:solidFill>
                  <a:schemeClr val="tx1"/>
                </a:solidFill>
                <a:latin typeface="+mn-lt"/>
                <a:ea typeface="+mn-ea"/>
                <a:cs typeface="+mn-cs"/>
              </a:rPr>
              <a:t>EMO</a:t>
            </a:r>
            <a:r>
              <a:rPr lang="zh-CN" altLang="en-US" sz="1200" kern="1200" dirty="0" smtClean="0">
                <a:solidFill>
                  <a:schemeClr val="tx1"/>
                </a:solidFill>
                <a:latin typeface="+mn-lt"/>
                <a:ea typeface="+mn-ea"/>
                <a:cs typeface="+mn-cs"/>
              </a:rPr>
              <a:t>，可以从理论上解释低</a:t>
            </a:r>
            <a:r>
              <a:rPr lang="en-US" altLang="zh-CN" sz="1200" kern="1200" dirty="0" err="1" smtClean="0">
                <a:solidFill>
                  <a:schemeClr val="tx1"/>
                </a:solidFill>
                <a:latin typeface="+mn-lt"/>
                <a:ea typeface="+mn-ea"/>
                <a:cs typeface="+mn-cs"/>
              </a:rPr>
              <a:t>iou</a:t>
            </a:r>
            <a:r>
              <a:rPr lang="zh-CN" altLang="en-US" sz="1200" kern="1200" dirty="0" smtClean="0">
                <a:solidFill>
                  <a:schemeClr val="tx1"/>
                </a:solidFill>
                <a:latin typeface="+mn-lt"/>
                <a:ea typeface="+mn-ea"/>
                <a:cs typeface="+mn-cs"/>
              </a:rPr>
              <a:t>的原因，以及与人脸检准、检出之间的关系；进而基于</a:t>
            </a:r>
            <a:r>
              <a:rPr lang="en-US" altLang="zh-CN" sz="1200" kern="1200" dirty="0" smtClean="0">
                <a:solidFill>
                  <a:schemeClr val="tx1"/>
                </a:solidFill>
                <a:latin typeface="+mn-lt"/>
                <a:ea typeface="+mn-ea"/>
                <a:cs typeface="+mn-cs"/>
              </a:rPr>
              <a:t>EMO</a:t>
            </a:r>
            <a:r>
              <a:rPr lang="zh-CN" altLang="en-US" sz="1200" kern="1200" dirty="0" smtClean="0">
                <a:solidFill>
                  <a:schemeClr val="tx1"/>
                </a:solidFill>
                <a:latin typeface="+mn-lt"/>
                <a:ea typeface="+mn-ea"/>
                <a:cs typeface="+mn-cs"/>
              </a:rPr>
              <a:t>，我们提出了</a:t>
            </a:r>
            <a:r>
              <a:rPr lang="en-US" altLang="zh-CN" sz="1200" kern="1200" dirty="0" smtClean="0">
                <a:solidFill>
                  <a:schemeClr val="tx1"/>
                </a:solidFill>
                <a:latin typeface="+mn-lt"/>
                <a:ea typeface="+mn-ea"/>
                <a:cs typeface="+mn-cs"/>
              </a:rPr>
              <a:t>ASR</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ESA</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FSJ</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HFC</a:t>
            </a:r>
            <a:r>
              <a:rPr lang="zh-CN" altLang="en-US" sz="1200" kern="1200" dirty="0" smtClean="0">
                <a:solidFill>
                  <a:schemeClr val="tx1"/>
                </a:solidFill>
                <a:latin typeface="+mn-lt"/>
                <a:ea typeface="+mn-ea"/>
                <a:cs typeface="+mn-cs"/>
              </a:rPr>
              <a:t>等策略提升</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与人脸</a:t>
            </a:r>
            <a:r>
              <a:rPr lang="en-US" altLang="zh-CN" sz="1200" kern="1200" dirty="0" err="1" smtClean="0">
                <a:solidFill>
                  <a:schemeClr val="tx1"/>
                </a:solidFill>
                <a:latin typeface="+mn-lt"/>
                <a:ea typeface="+mn-ea"/>
                <a:cs typeface="+mn-cs"/>
              </a:rPr>
              <a:t>bbox</a:t>
            </a:r>
            <a:r>
              <a:rPr lang="zh-CN" altLang="en-US" sz="1200" kern="1200" dirty="0" smtClean="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IoU</a:t>
            </a:r>
            <a:r>
              <a:rPr lang="zh-CN" altLang="en-US" sz="1200" kern="1200" dirty="0" smtClean="0">
                <a:solidFill>
                  <a:schemeClr val="tx1"/>
                </a:solidFill>
                <a:latin typeface="+mn-lt"/>
                <a:ea typeface="+mn-ea"/>
                <a:cs typeface="+mn-cs"/>
              </a:rPr>
              <a:t>；</a:t>
            </a:r>
          </a:p>
          <a:p>
            <a:r>
              <a:rPr lang="en-US" altLang="zh-CN" sz="1200" kern="1200" dirty="0" smtClean="0">
                <a:solidFill>
                  <a:schemeClr val="tx1"/>
                </a:solidFill>
                <a:latin typeface="+mn-lt"/>
                <a:ea typeface="+mn-ea"/>
                <a:cs typeface="+mn-cs"/>
              </a:rPr>
              <a:t>4 ZCC</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wider face</a:t>
            </a:r>
            <a:r>
              <a:rPr lang="zh-CN" altLang="en-US"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afw</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pascal face</a:t>
            </a:r>
            <a:r>
              <a:rPr lang="zh-CN" altLang="en-US"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fddb</a:t>
            </a:r>
            <a:r>
              <a:rPr lang="zh-CN" altLang="en-US" sz="1200" kern="1200" dirty="0" smtClean="0">
                <a:solidFill>
                  <a:schemeClr val="tx1"/>
                </a:solidFill>
                <a:latin typeface="+mn-lt"/>
                <a:ea typeface="+mn-ea"/>
                <a:cs typeface="+mn-cs"/>
              </a:rPr>
              <a:t>都取得了</a:t>
            </a:r>
            <a:r>
              <a:rPr lang="en-US" altLang="zh-CN" sz="1200" kern="1200" dirty="0" err="1" smtClean="0">
                <a:solidFill>
                  <a:schemeClr val="tx1"/>
                </a:solidFill>
                <a:latin typeface="+mn-lt"/>
                <a:ea typeface="+mn-ea"/>
                <a:cs typeface="+mn-cs"/>
              </a:rPr>
              <a:t>sota</a:t>
            </a:r>
            <a:r>
              <a:rPr lang="zh-CN" altLang="en-US" sz="1200" kern="1200" dirty="0" smtClean="0">
                <a:solidFill>
                  <a:schemeClr val="tx1"/>
                </a:solidFill>
                <a:latin typeface="+mn-lt"/>
                <a:ea typeface="+mn-ea"/>
                <a:cs typeface="+mn-cs"/>
              </a:rPr>
              <a:t>，且耗时比较小，参照</a:t>
            </a:r>
            <a:r>
              <a:rPr lang="en-US" altLang="zh-CN" sz="1200" kern="1200" dirty="0" smtClean="0">
                <a:solidFill>
                  <a:schemeClr val="tx1"/>
                </a:solidFill>
                <a:latin typeface="+mn-lt"/>
                <a:ea typeface="+mn-ea"/>
                <a:cs typeface="+mn-cs"/>
              </a:rPr>
              <a:t>fig 10</a:t>
            </a:r>
            <a:r>
              <a:rPr lang="zh-CN" altLang="en-US" sz="1200" kern="1200" dirty="0" smtClean="0">
                <a:solidFill>
                  <a:schemeClr val="tx1"/>
                </a:solidFill>
                <a:latin typeface="+mn-lt"/>
                <a:ea typeface="+mn-ea"/>
                <a:cs typeface="+mn-cs"/>
              </a:rPr>
              <a:t>；</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79</a:t>
            </a:fld>
            <a:endParaRPr lang="zh-CN" altLang="en-US"/>
          </a:p>
        </p:txBody>
      </p:sp>
    </p:spTree>
    <p:extLst>
      <p:ext uri="{BB962C8B-B14F-4D97-AF65-F5344CB8AC3E}">
        <p14:creationId xmlns:p14="http://schemas.microsoft.com/office/powerpoint/2010/main" val="2573874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UMCS2010_FDDB</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A Benchmark for Face Detection in Unconstrained Settings</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8</a:t>
            </a:fld>
            <a:endParaRPr lang="zh-CN" altLang="en-US"/>
          </a:p>
        </p:txBody>
      </p:sp>
    </p:spTree>
    <p:extLst>
      <p:ext uri="{BB962C8B-B14F-4D97-AF65-F5344CB8AC3E}">
        <p14:creationId xmlns:p14="http://schemas.microsoft.com/office/powerpoint/2010/main" val="16873876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80</a:t>
            </a:fld>
            <a:endParaRPr lang="zh-CN" altLang="en-US"/>
          </a:p>
        </p:txBody>
      </p:sp>
    </p:spTree>
    <p:extLst>
      <p:ext uri="{BB962C8B-B14F-4D97-AF65-F5344CB8AC3E}">
        <p14:creationId xmlns:p14="http://schemas.microsoft.com/office/powerpoint/2010/main" val="14884278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CVPR2018_</a:t>
            </a:r>
            <a:r>
              <a:rPr lang="en-US" altLang="zh-CN" sz="1200" b="1" i="0" kern="1200" dirty="0" smtClean="0">
                <a:solidFill>
                  <a:schemeClr val="tx1"/>
                </a:solidFill>
                <a:effectLst/>
                <a:latin typeface="+mn-lt"/>
                <a:ea typeface="+mn-ea"/>
                <a:cs typeface="+mn-cs"/>
              </a:rPr>
              <a:t>Scale Normalization for Image Pyramids </a:t>
            </a:r>
          </a:p>
          <a:p>
            <a:r>
              <a:rPr lang="en-US" altLang="zh-CN" sz="1200" b="1" i="0" kern="1200" dirty="0" smtClean="0">
                <a:solidFill>
                  <a:schemeClr val="tx1"/>
                </a:solidFill>
                <a:effectLst/>
                <a:latin typeface="+mn-lt"/>
                <a:ea typeface="+mn-ea"/>
                <a:cs typeface="+mn-cs"/>
              </a:rPr>
              <a:t>SNIP</a:t>
            </a:r>
            <a:r>
              <a:rPr lang="zh-CN" altLang="en-US" sz="1200" b="1" i="0" kern="1200" dirty="0" smtClean="0">
                <a:solidFill>
                  <a:schemeClr val="tx1"/>
                </a:solidFill>
                <a:effectLst/>
                <a:latin typeface="+mn-lt"/>
                <a:ea typeface="+mn-ea"/>
                <a:cs typeface="+mn-cs"/>
              </a:rPr>
              <a:t>非常</a:t>
            </a:r>
            <a:r>
              <a:rPr lang="en-US" altLang="zh-CN" sz="1200" b="1" i="0" kern="1200" dirty="0" smtClean="0">
                <a:solidFill>
                  <a:schemeClr val="tx1"/>
                </a:solidFill>
                <a:effectLst/>
                <a:latin typeface="+mn-lt"/>
                <a:ea typeface="+mn-ea"/>
                <a:cs typeface="+mn-cs"/>
              </a:rPr>
              <a:t>solid</a:t>
            </a:r>
            <a:r>
              <a:rPr lang="zh-CN" altLang="en-US" sz="1200" b="1" i="0" kern="1200" dirty="0" smtClean="0">
                <a:solidFill>
                  <a:schemeClr val="tx1"/>
                </a:solidFill>
                <a:effectLst/>
                <a:latin typeface="+mn-lt"/>
                <a:ea typeface="+mn-ea"/>
                <a:cs typeface="+mn-cs"/>
              </a:rPr>
              <a:t>地证明了就算是数据相对充足的情况下，</a:t>
            </a:r>
            <a:r>
              <a:rPr lang="en-US" altLang="zh-CN" sz="1200" b="1" i="0" kern="1200" dirty="0" smtClean="0">
                <a:solidFill>
                  <a:schemeClr val="tx1"/>
                </a:solidFill>
                <a:effectLst/>
                <a:latin typeface="+mn-lt"/>
                <a:ea typeface="+mn-ea"/>
                <a:cs typeface="+mn-cs"/>
              </a:rPr>
              <a:t>CNN</a:t>
            </a:r>
            <a:r>
              <a:rPr lang="zh-CN" altLang="en-US" sz="1200" b="1" i="0" kern="1200" dirty="0" smtClean="0">
                <a:solidFill>
                  <a:schemeClr val="tx1"/>
                </a:solidFill>
                <a:effectLst/>
                <a:latin typeface="+mn-lt"/>
                <a:ea typeface="+mn-ea"/>
                <a:cs typeface="+mn-cs"/>
              </a:rPr>
              <a:t>仍然很难使用所有</a:t>
            </a:r>
            <a:r>
              <a:rPr lang="en-US" altLang="zh-CN" sz="1200" b="1" i="0" kern="1200" dirty="0" smtClean="0">
                <a:solidFill>
                  <a:schemeClr val="tx1"/>
                </a:solidFill>
                <a:effectLst/>
                <a:latin typeface="+mn-lt"/>
                <a:ea typeface="+mn-ea"/>
                <a:cs typeface="+mn-cs"/>
              </a:rPr>
              <a:t>scale</a:t>
            </a:r>
            <a:r>
              <a:rPr lang="zh-CN" altLang="en-US" sz="1200" b="1" i="0" kern="1200" dirty="0" smtClean="0">
                <a:solidFill>
                  <a:schemeClr val="tx1"/>
                </a:solidFill>
                <a:effectLst/>
                <a:latin typeface="+mn-lt"/>
                <a:ea typeface="+mn-ea"/>
                <a:cs typeface="+mn-cs"/>
              </a:rPr>
              <a:t>的物体</a:t>
            </a:r>
            <a:r>
              <a:rPr lang="zh-CN" altLang="en-US" sz="1200" b="0" i="0" kern="1200" dirty="0" smtClean="0">
                <a:solidFill>
                  <a:schemeClr val="tx1"/>
                </a:solidFill>
                <a:effectLst/>
                <a:latin typeface="+mn-lt"/>
                <a:ea typeface="+mn-ea"/>
                <a:cs typeface="+mn-cs"/>
              </a:rPr>
              <a:t>。个人猜测由于</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中没有对于</a:t>
            </a:r>
            <a:r>
              <a:rPr lang="en-US" altLang="zh-CN" sz="1200" b="0" i="0" kern="1200" dirty="0" smtClean="0">
                <a:solidFill>
                  <a:schemeClr val="tx1"/>
                </a:solidFill>
                <a:effectLst/>
                <a:latin typeface="+mn-lt"/>
                <a:ea typeface="+mn-ea"/>
                <a:cs typeface="+mn-cs"/>
              </a:rPr>
              <a:t>scale invariant</a:t>
            </a:r>
            <a:r>
              <a:rPr lang="zh-CN" altLang="en-US" sz="1200" b="0" i="0" kern="1200" dirty="0" smtClean="0">
                <a:solidFill>
                  <a:schemeClr val="tx1"/>
                </a:solidFill>
                <a:effectLst/>
                <a:latin typeface="+mn-lt"/>
                <a:ea typeface="+mn-ea"/>
                <a:cs typeface="+mn-cs"/>
              </a:rPr>
              <a:t>的结构，</a:t>
            </a:r>
            <a:r>
              <a:rPr lang="en-US" altLang="zh-CN" sz="1200" b="1" i="0" kern="1200" dirty="0" smtClean="0">
                <a:solidFill>
                  <a:schemeClr val="tx1"/>
                </a:solidFill>
                <a:effectLst/>
                <a:latin typeface="+mn-lt"/>
                <a:ea typeface="+mn-ea"/>
                <a:cs typeface="+mn-cs"/>
              </a:rPr>
              <a:t>CNN</a:t>
            </a:r>
            <a:r>
              <a:rPr lang="zh-CN" altLang="en-US" sz="1200" b="1" i="0" kern="1200" dirty="0" smtClean="0">
                <a:solidFill>
                  <a:schemeClr val="tx1"/>
                </a:solidFill>
                <a:effectLst/>
                <a:latin typeface="+mn-lt"/>
                <a:ea typeface="+mn-ea"/>
                <a:cs typeface="+mn-cs"/>
              </a:rPr>
              <a:t>能检测不同</a:t>
            </a:r>
            <a:r>
              <a:rPr lang="en-US" altLang="zh-CN" sz="1200" b="1" i="0" kern="1200" dirty="0" smtClean="0">
                <a:solidFill>
                  <a:schemeClr val="tx1"/>
                </a:solidFill>
                <a:effectLst/>
                <a:latin typeface="+mn-lt"/>
                <a:ea typeface="+mn-ea"/>
                <a:cs typeface="+mn-cs"/>
              </a:rPr>
              <a:t>scale</a:t>
            </a:r>
            <a:r>
              <a:rPr lang="zh-CN" altLang="en-US" sz="1200" b="1" i="0" kern="1200" dirty="0" smtClean="0">
                <a:solidFill>
                  <a:schemeClr val="tx1"/>
                </a:solidFill>
                <a:effectLst/>
                <a:latin typeface="+mn-lt"/>
                <a:ea typeface="+mn-ea"/>
                <a:cs typeface="+mn-cs"/>
              </a:rPr>
              <a:t>的“假象”，更多是通过</a:t>
            </a:r>
            <a:r>
              <a:rPr lang="en-US" altLang="zh-CN" sz="1200" b="1" i="0" kern="1200" dirty="0" smtClean="0">
                <a:solidFill>
                  <a:schemeClr val="tx1"/>
                </a:solidFill>
                <a:effectLst/>
                <a:latin typeface="+mn-lt"/>
                <a:ea typeface="+mn-ea"/>
                <a:cs typeface="+mn-cs"/>
              </a:rPr>
              <a:t>CNN</a:t>
            </a:r>
            <a:r>
              <a:rPr lang="zh-CN" altLang="en-US" sz="1200" b="1" i="0" kern="1200" dirty="0" smtClean="0">
                <a:solidFill>
                  <a:schemeClr val="tx1"/>
                </a:solidFill>
                <a:effectLst/>
                <a:latin typeface="+mn-lt"/>
                <a:ea typeface="+mn-ea"/>
                <a:cs typeface="+mn-cs"/>
              </a:rPr>
              <a:t>来通过</a:t>
            </a:r>
            <a:r>
              <a:rPr lang="en-US" altLang="zh-CN" sz="1200" b="1" i="0" kern="1200" dirty="0" smtClean="0">
                <a:solidFill>
                  <a:schemeClr val="tx1"/>
                </a:solidFill>
                <a:effectLst/>
                <a:latin typeface="+mn-lt"/>
                <a:ea typeface="+mn-ea"/>
                <a:cs typeface="+mn-cs"/>
              </a:rPr>
              <a:t>capacity</a:t>
            </a:r>
            <a:r>
              <a:rPr lang="zh-CN" altLang="en-US" sz="1200" b="1" i="0" kern="1200" dirty="0" smtClean="0">
                <a:solidFill>
                  <a:schemeClr val="tx1"/>
                </a:solidFill>
                <a:effectLst/>
                <a:latin typeface="+mn-lt"/>
                <a:ea typeface="+mn-ea"/>
                <a:cs typeface="+mn-cs"/>
              </a:rPr>
              <a:t>来强行</a:t>
            </a:r>
            <a:r>
              <a:rPr lang="en-US" altLang="zh-CN" sz="1200" b="1" i="0" kern="1200" dirty="0" smtClean="0">
                <a:solidFill>
                  <a:schemeClr val="tx1"/>
                </a:solidFill>
                <a:effectLst/>
                <a:latin typeface="+mn-lt"/>
                <a:ea typeface="+mn-ea"/>
                <a:cs typeface="+mn-cs"/>
              </a:rPr>
              <a:t>memorize</a:t>
            </a:r>
            <a:r>
              <a:rPr lang="zh-CN" altLang="en-US" sz="1200" b="1" i="0" kern="1200" dirty="0" smtClean="0">
                <a:solidFill>
                  <a:schemeClr val="tx1"/>
                </a:solidFill>
                <a:effectLst/>
                <a:latin typeface="+mn-lt"/>
                <a:ea typeface="+mn-ea"/>
                <a:cs typeface="+mn-cs"/>
              </a:rPr>
              <a:t>不同</a:t>
            </a:r>
            <a:r>
              <a:rPr lang="en-US" altLang="zh-CN" sz="1200" b="1" i="0" kern="1200" dirty="0" smtClean="0">
                <a:solidFill>
                  <a:schemeClr val="tx1"/>
                </a:solidFill>
                <a:effectLst/>
                <a:latin typeface="+mn-lt"/>
                <a:ea typeface="+mn-ea"/>
                <a:cs typeface="+mn-cs"/>
              </a:rPr>
              <a:t>scale</a:t>
            </a:r>
            <a:r>
              <a:rPr lang="zh-CN" altLang="en-US" sz="1200" b="1" i="0" kern="1200" dirty="0" smtClean="0">
                <a:solidFill>
                  <a:schemeClr val="tx1"/>
                </a:solidFill>
                <a:effectLst/>
                <a:latin typeface="+mn-lt"/>
                <a:ea typeface="+mn-ea"/>
                <a:cs typeface="+mn-cs"/>
              </a:rPr>
              <a:t>的物体来达到的，这其实浪费了大量的</a:t>
            </a:r>
            <a:r>
              <a:rPr lang="en-US" altLang="zh-CN" sz="1200" b="1" i="0" kern="1200" dirty="0" smtClean="0">
                <a:solidFill>
                  <a:schemeClr val="tx1"/>
                </a:solidFill>
                <a:effectLst/>
                <a:latin typeface="+mn-lt"/>
                <a:ea typeface="+mn-ea"/>
                <a:cs typeface="+mn-cs"/>
              </a:rPr>
              <a:t>capacity</a:t>
            </a:r>
            <a:r>
              <a:rPr lang="zh-CN" altLang="en-US" sz="1200" b="0" i="0" kern="1200" dirty="0" smtClean="0">
                <a:solidFill>
                  <a:schemeClr val="tx1"/>
                </a:solidFill>
                <a:effectLst/>
                <a:latin typeface="+mn-lt"/>
                <a:ea typeface="+mn-ea"/>
                <a:cs typeface="+mn-cs"/>
              </a:rPr>
              <a:t>，而</a:t>
            </a:r>
            <a:r>
              <a:rPr lang="en-US" altLang="zh-CN" sz="1200" b="0" i="0" kern="1200" dirty="0" smtClean="0">
                <a:solidFill>
                  <a:schemeClr val="tx1"/>
                </a:solidFill>
                <a:effectLst/>
                <a:latin typeface="+mn-lt"/>
                <a:ea typeface="+mn-ea"/>
                <a:cs typeface="+mn-cs"/>
              </a:rPr>
              <a:t>SNIP</a:t>
            </a:r>
            <a:r>
              <a:rPr lang="zh-CN" altLang="en-US" sz="1200" b="0" i="0" kern="1200" dirty="0" smtClean="0">
                <a:solidFill>
                  <a:schemeClr val="tx1"/>
                </a:solidFill>
                <a:effectLst/>
                <a:latin typeface="+mn-lt"/>
                <a:ea typeface="+mn-ea"/>
                <a:cs typeface="+mn-cs"/>
              </a:rPr>
              <a:t>这样只学习同样的</a:t>
            </a:r>
            <a:r>
              <a:rPr lang="en-US" altLang="zh-CN" sz="1200" b="0" i="0" kern="1200" dirty="0" smtClean="0">
                <a:solidFill>
                  <a:schemeClr val="tx1"/>
                </a:solidFill>
                <a:effectLst/>
                <a:latin typeface="+mn-lt"/>
                <a:ea typeface="+mn-ea"/>
                <a:cs typeface="+mn-cs"/>
              </a:rPr>
              <a:t>scale</a:t>
            </a:r>
            <a:r>
              <a:rPr lang="zh-CN" altLang="en-US" sz="1200" b="0" i="0" kern="1200" dirty="0" smtClean="0">
                <a:solidFill>
                  <a:schemeClr val="tx1"/>
                </a:solidFill>
                <a:effectLst/>
                <a:latin typeface="+mn-lt"/>
                <a:ea typeface="+mn-ea"/>
                <a:cs typeface="+mn-cs"/>
              </a:rPr>
              <a:t>可以保障有限的</a:t>
            </a:r>
            <a:r>
              <a:rPr lang="en-US" altLang="zh-CN" sz="1200" b="0" i="0" kern="1200" dirty="0" smtClean="0">
                <a:solidFill>
                  <a:schemeClr val="tx1"/>
                </a:solidFill>
                <a:effectLst/>
                <a:latin typeface="+mn-lt"/>
                <a:ea typeface="+mn-ea"/>
                <a:cs typeface="+mn-cs"/>
              </a:rPr>
              <a:t>capacity</a:t>
            </a:r>
            <a:r>
              <a:rPr lang="zh-CN" altLang="en-US" sz="1200" b="0" i="0" kern="1200" dirty="0" smtClean="0">
                <a:solidFill>
                  <a:schemeClr val="tx1"/>
                </a:solidFill>
                <a:effectLst/>
                <a:latin typeface="+mn-lt"/>
                <a:ea typeface="+mn-ea"/>
                <a:cs typeface="+mn-cs"/>
              </a:rPr>
              <a:t>用于学习语义信息。</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在训练中，每次只回传那些大小在一个预先指定范围内的</a:t>
            </a:r>
            <a:r>
              <a:rPr lang="en-US" altLang="zh-CN" sz="1200" b="0" i="0" kern="1200" dirty="0" smtClean="0">
                <a:solidFill>
                  <a:schemeClr val="tx1"/>
                </a:solidFill>
                <a:effectLst/>
                <a:latin typeface="+mn-lt"/>
                <a:ea typeface="+mn-ea"/>
                <a:cs typeface="+mn-cs"/>
              </a:rPr>
              <a:t>proposal</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gradient</a:t>
            </a:r>
            <a:r>
              <a:rPr lang="zh-CN" altLang="en-US" sz="1200" b="0" i="0" kern="1200" dirty="0" smtClean="0">
                <a:solidFill>
                  <a:schemeClr val="tx1"/>
                </a:solidFill>
                <a:effectLst/>
                <a:latin typeface="+mn-lt"/>
                <a:ea typeface="+mn-ea"/>
                <a:cs typeface="+mn-cs"/>
              </a:rPr>
              <a:t>，而忽略掉过大或者过小的</a:t>
            </a:r>
            <a:r>
              <a:rPr lang="en-US" altLang="zh-CN" sz="1200" b="0" i="0" kern="1200" dirty="0" smtClean="0">
                <a:solidFill>
                  <a:schemeClr val="tx1"/>
                </a:solidFill>
                <a:effectLst/>
                <a:latin typeface="+mn-lt"/>
                <a:ea typeface="+mn-ea"/>
                <a:cs typeface="+mn-cs"/>
              </a:rPr>
              <a:t>proposal</a:t>
            </a:r>
            <a:r>
              <a:rPr lang="zh-CN" altLang="en-US" sz="1200" b="0" i="0" kern="1200" dirty="0" smtClean="0">
                <a:solidFill>
                  <a:schemeClr val="tx1"/>
                </a:solidFill>
                <a:effectLst/>
                <a:latin typeface="+mn-lt"/>
                <a:ea typeface="+mn-ea"/>
                <a:cs typeface="+mn-cs"/>
              </a:rPr>
              <a:t>；在测试中，建立大小不同的</a:t>
            </a:r>
            <a:r>
              <a:rPr lang="en-US" altLang="zh-CN" sz="1200" b="0" i="0" kern="1200" dirty="0" smtClean="0">
                <a:solidFill>
                  <a:schemeClr val="tx1"/>
                </a:solidFill>
                <a:effectLst/>
                <a:latin typeface="+mn-lt"/>
                <a:ea typeface="+mn-ea"/>
                <a:cs typeface="+mn-cs"/>
              </a:rPr>
              <a:t>Image Pyramid</a:t>
            </a:r>
            <a:r>
              <a:rPr lang="zh-CN" altLang="en-US" sz="1200" b="0" i="0" kern="1200" dirty="0" smtClean="0">
                <a:solidFill>
                  <a:schemeClr val="tx1"/>
                </a:solidFill>
                <a:effectLst/>
                <a:latin typeface="+mn-lt"/>
                <a:ea typeface="+mn-ea"/>
                <a:cs typeface="+mn-cs"/>
              </a:rPr>
              <a:t>，在每张图上都运行这样一个</a:t>
            </a:r>
            <a:r>
              <a:rPr lang="en-US" altLang="zh-CN" sz="1200" b="0" i="0" kern="1200" dirty="0" smtClean="0">
                <a:solidFill>
                  <a:schemeClr val="tx1"/>
                </a:solidFill>
                <a:effectLst/>
                <a:latin typeface="+mn-lt"/>
                <a:ea typeface="+mn-ea"/>
                <a:cs typeface="+mn-cs"/>
              </a:rPr>
              <a:t>detector</a:t>
            </a:r>
            <a:r>
              <a:rPr lang="zh-CN" altLang="en-US" sz="1200" b="0" i="0" kern="1200" dirty="0" smtClean="0">
                <a:solidFill>
                  <a:schemeClr val="tx1"/>
                </a:solidFill>
                <a:effectLst/>
                <a:latin typeface="+mn-lt"/>
                <a:ea typeface="+mn-ea"/>
                <a:cs typeface="+mn-cs"/>
              </a:rPr>
              <a:t>，同样只保留那些大小在指定范围之内的输出结果，最终在一起</a:t>
            </a:r>
            <a:r>
              <a:rPr lang="en-US" altLang="zh-CN" sz="1200" b="0" i="0" kern="1200" dirty="0" smtClean="0">
                <a:solidFill>
                  <a:schemeClr val="tx1"/>
                </a:solidFill>
                <a:effectLst/>
                <a:latin typeface="+mn-lt"/>
                <a:ea typeface="+mn-ea"/>
                <a:cs typeface="+mn-cs"/>
              </a:rPr>
              <a:t>NMS</a:t>
            </a:r>
            <a:r>
              <a:rPr lang="zh-CN" altLang="en-US" sz="1200" b="0" i="0" kern="1200" dirty="0" smtClean="0">
                <a:solidFill>
                  <a:schemeClr val="tx1"/>
                </a:solidFill>
                <a:effectLst/>
                <a:latin typeface="+mn-lt"/>
                <a:ea typeface="+mn-ea"/>
                <a:cs typeface="+mn-cs"/>
              </a:rPr>
              <a:t>。这样就可以保证网络总是在同样</a:t>
            </a:r>
            <a:r>
              <a:rPr lang="en-US" altLang="zh-CN" sz="1200" b="0" i="0" kern="1200" dirty="0" smtClean="0">
                <a:solidFill>
                  <a:schemeClr val="tx1"/>
                </a:solidFill>
                <a:effectLst/>
                <a:latin typeface="+mn-lt"/>
                <a:ea typeface="+mn-ea"/>
                <a:cs typeface="+mn-cs"/>
              </a:rPr>
              <a:t>scale</a:t>
            </a:r>
            <a:r>
              <a:rPr lang="zh-CN" altLang="en-US" sz="1200" b="0" i="0" kern="1200" dirty="0" smtClean="0">
                <a:solidFill>
                  <a:schemeClr val="tx1"/>
                </a:solidFill>
                <a:effectLst/>
                <a:latin typeface="+mn-lt"/>
                <a:ea typeface="+mn-ea"/>
                <a:cs typeface="+mn-cs"/>
              </a:rPr>
              <a:t>的物体上训练，也就是标题中</a:t>
            </a:r>
            <a:r>
              <a:rPr lang="en-US" altLang="zh-CN" sz="1200" b="0" i="0" kern="1200" dirty="0" smtClean="0">
                <a:solidFill>
                  <a:schemeClr val="tx1"/>
                </a:solidFill>
                <a:effectLst/>
                <a:latin typeface="+mn-lt"/>
                <a:ea typeface="+mn-ea"/>
                <a:cs typeface="+mn-cs"/>
              </a:rPr>
              <a:t>Scale Normalized</a:t>
            </a:r>
            <a:r>
              <a:rPr lang="zh-CN" altLang="en-US" sz="1200" b="0" i="0" kern="1200" dirty="0" smtClean="0">
                <a:solidFill>
                  <a:schemeClr val="tx1"/>
                </a:solidFill>
                <a:effectLst/>
                <a:latin typeface="+mn-lt"/>
                <a:ea typeface="+mn-ea"/>
                <a:cs typeface="+mn-cs"/>
              </a:rPr>
              <a:t>的意思。</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SNIP</a:t>
            </a:r>
            <a:r>
              <a:rPr lang="zh-CN" altLang="en-US" sz="1200" b="0" i="0" kern="1200" dirty="0" smtClean="0">
                <a:solidFill>
                  <a:schemeClr val="tx1"/>
                </a:solidFill>
                <a:effectLst/>
                <a:latin typeface="+mn-lt"/>
                <a:ea typeface="+mn-ea"/>
                <a:cs typeface="+mn-cs"/>
              </a:rPr>
              <a:t>可以看做是一个改版版本的</a:t>
            </a:r>
            <a:r>
              <a:rPr lang="en-US" altLang="zh-CN" sz="1200" b="0" i="0" kern="1200" dirty="0" smtClean="0">
                <a:solidFill>
                  <a:schemeClr val="tx1"/>
                </a:solidFill>
                <a:effectLst/>
                <a:latin typeface="+mn-lt"/>
                <a:ea typeface="+mn-ea"/>
                <a:cs typeface="+mn-cs"/>
              </a:rPr>
              <a:t>Image Pyramid</a:t>
            </a:r>
            <a:r>
              <a:rPr lang="zh-CN" altLang="en-US" sz="1200" b="0" i="0" kern="1200" dirty="0" smtClean="0">
                <a:solidFill>
                  <a:schemeClr val="tx1"/>
                </a:solidFill>
                <a:effectLst/>
                <a:latin typeface="+mn-lt"/>
                <a:ea typeface="+mn-ea"/>
                <a:cs typeface="+mn-cs"/>
              </a:rPr>
              <a:t>，从本质上来讲，其实和</a:t>
            </a:r>
            <a:r>
              <a:rPr lang="en-US" altLang="zh-CN" sz="1200" b="0" i="0" kern="1200" dirty="0" smtClean="0">
                <a:solidFill>
                  <a:schemeClr val="tx1"/>
                </a:solidFill>
                <a:effectLst/>
                <a:latin typeface="+mn-lt"/>
                <a:ea typeface="+mn-ea"/>
                <a:cs typeface="+mn-cs"/>
              </a:rPr>
              <a:t>MTCNN</a:t>
            </a:r>
            <a:r>
              <a:rPr lang="zh-CN" altLang="en-US" sz="1200" b="0" i="0" kern="1200" dirty="0" smtClean="0">
                <a:solidFill>
                  <a:schemeClr val="tx1"/>
                </a:solidFill>
                <a:effectLst/>
                <a:latin typeface="+mn-lt"/>
                <a:ea typeface="+mn-ea"/>
                <a:cs typeface="+mn-cs"/>
              </a:rPr>
              <a:t>并无太大区别，然而训练的时候使用了全卷积网络来训练和测试，一方面可以加速，另一方面可以利用更好更大的</a:t>
            </a:r>
            <a:r>
              <a:rPr lang="en-US" altLang="zh-CN" sz="1200" b="0" i="0" kern="1200" dirty="0" smtClean="0">
                <a:solidFill>
                  <a:schemeClr val="tx1"/>
                </a:solidFill>
                <a:effectLst/>
                <a:latin typeface="+mn-lt"/>
                <a:ea typeface="+mn-ea"/>
                <a:cs typeface="+mn-cs"/>
              </a:rPr>
              <a:t>context</a:t>
            </a:r>
            <a:r>
              <a:rPr lang="zh-CN" altLang="en-US" sz="1200" b="0" i="0" kern="1200" dirty="0" smtClean="0">
                <a:solidFill>
                  <a:schemeClr val="tx1"/>
                </a:solidFill>
                <a:effectLst/>
                <a:latin typeface="+mn-lt"/>
                <a:ea typeface="+mn-ea"/>
                <a:cs typeface="+mn-cs"/>
              </a:rPr>
              <a:t>信息。但是其背后反映出的问题确是十分有</a:t>
            </a:r>
            <a:r>
              <a:rPr lang="en-US" altLang="zh-CN" sz="1200" b="0" i="0" kern="1200" dirty="0" smtClean="0">
                <a:solidFill>
                  <a:schemeClr val="tx1"/>
                </a:solidFill>
                <a:effectLst/>
                <a:latin typeface="+mn-lt"/>
                <a:ea typeface="+mn-ea"/>
                <a:cs typeface="+mn-cs"/>
              </a:rPr>
              <a:t>insight</a:t>
            </a:r>
            <a:r>
              <a:rPr lang="zh-CN" altLang="en-US" sz="1200" b="0" i="0" kern="1200" dirty="0" smtClean="0">
                <a:solidFill>
                  <a:schemeClr val="tx1"/>
                </a:solidFill>
                <a:effectLst/>
                <a:latin typeface="+mn-lt"/>
                <a:ea typeface="+mn-ea"/>
                <a:cs typeface="+mn-cs"/>
              </a:rPr>
              <a:t>：也就是直击现在</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网络其实仍无法解决好的一个问题，也就是</a:t>
            </a:r>
            <a:r>
              <a:rPr lang="en-US" altLang="zh-CN" sz="1200" b="0" i="0" kern="1200" dirty="0" smtClean="0">
                <a:solidFill>
                  <a:schemeClr val="tx1"/>
                </a:solidFill>
                <a:effectLst/>
                <a:latin typeface="+mn-lt"/>
                <a:ea typeface="+mn-ea"/>
                <a:cs typeface="+mn-cs"/>
              </a:rPr>
              <a:t>scale invariance</a:t>
            </a:r>
            <a:r>
              <a:rPr lang="zh-CN" altLang="en-US" sz="1200" b="0" i="0" kern="1200" dirty="0" smtClean="0">
                <a:solidFill>
                  <a:schemeClr val="tx1"/>
                </a:solidFill>
                <a:effectLst/>
                <a:latin typeface="+mn-lt"/>
                <a:ea typeface="+mn-ea"/>
                <a:cs typeface="+mn-cs"/>
              </a:rPr>
              <a:t>。虽然大家通过</a:t>
            </a:r>
            <a:r>
              <a:rPr lang="en-US" altLang="zh-CN" sz="1200" b="0" i="0" kern="1200" dirty="0" smtClean="0">
                <a:solidFill>
                  <a:schemeClr val="tx1"/>
                </a:solidFill>
                <a:effectLst/>
                <a:latin typeface="+mn-lt"/>
                <a:ea typeface="+mn-ea"/>
                <a:cs typeface="+mn-cs"/>
              </a:rPr>
              <a:t>FPN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Multi-scale Training</a:t>
            </a:r>
            <a:r>
              <a:rPr lang="zh-CN" altLang="en-US" sz="1200" b="0" i="0" kern="1200" dirty="0" smtClean="0">
                <a:solidFill>
                  <a:schemeClr val="tx1"/>
                </a:solidFill>
                <a:effectLst/>
                <a:latin typeface="+mn-lt"/>
                <a:ea typeface="+mn-ea"/>
                <a:cs typeface="+mn-cs"/>
              </a:rPr>
              <a:t>这样的手段来减轻了这个问题，但这个事情还是不能通过现有</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的框架来本质上描述，无论是使用</a:t>
            </a:r>
            <a:r>
              <a:rPr lang="en-US" altLang="zh-CN" sz="1200" b="0" i="0" kern="1200" dirty="0" smtClean="0">
                <a:solidFill>
                  <a:schemeClr val="tx1"/>
                </a:solidFill>
                <a:effectLst/>
                <a:latin typeface="+mn-lt"/>
                <a:ea typeface="+mn-ea"/>
                <a:cs typeface="+mn-cs"/>
              </a:rPr>
              <a:t>Multi-scale Training</a:t>
            </a:r>
            <a:r>
              <a:rPr lang="zh-CN" altLang="en-US" sz="1200" b="0" i="0" kern="1200" dirty="0" smtClean="0">
                <a:solidFill>
                  <a:schemeClr val="tx1"/>
                </a:solidFill>
                <a:effectLst/>
                <a:latin typeface="+mn-lt"/>
                <a:ea typeface="+mn-ea"/>
                <a:cs typeface="+mn-cs"/>
              </a:rPr>
              <a:t>来暴力扩充数据，还是使用</a:t>
            </a:r>
            <a:r>
              <a:rPr lang="en-US" altLang="zh-CN" sz="1200" b="0" i="0" kern="1200" dirty="0" smtClean="0">
                <a:solidFill>
                  <a:schemeClr val="tx1"/>
                </a:solidFill>
                <a:effectLst/>
                <a:latin typeface="+mn-lt"/>
                <a:ea typeface="+mn-ea"/>
                <a:cs typeface="+mn-cs"/>
              </a:rPr>
              <a:t>FPN</a:t>
            </a:r>
            <a:r>
              <a:rPr lang="zh-CN" altLang="en-US" sz="1200" b="0" i="0" kern="1200" dirty="0" smtClean="0">
                <a:solidFill>
                  <a:schemeClr val="tx1"/>
                </a:solidFill>
                <a:effectLst/>
                <a:latin typeface="+mn-lt"/>
                <a:ea typeface="+mn-ea"/>
                <a:cs typeface="+mn-cs"/>
              </a:rPr>
              <a:t>来融合底层和高层的不同分辨率特征，都很难得到一个满意的效果。最有效的方式还是这个网络在训练和测试的时候都处理</a:t>
            </a:r>
            <a:r>
              <a:rPr lang="en-US" altLang="zh-CN" sz="1200" b="0" i="0" kern="1200" dirty="0" smtClean="0">
                <a:solidFill>
                  <a:schemeClr val="tx1"/>
                </a:solidFill>
                <a:effectLst/>
                <a:latin typeface="+mn-lt"/>
                <a:ea typeface="+mn-ea"/>
                <a:cs typeface="+mn-cs"/>
              </a:rPr>
              <a:t>scale</a:t>
            </a:r>
            <a:r>
              <a:rPr lang="zh-CN" altLang="en-US" sz="1200" b="0" i="0" kern="1200" dirty="0" smtClean="0">
                <a:solidFill>
                  <a:schemeClr val="tx1"/>
                </a:solidFill>
                <a:effectLst/>
                <a:latin typeface="+mn-lt"/>
                <a:ea typeface="+mn-ea"/>
                <a:cs typeface="+mn-cs"/>
              </a:rPr>
              <a:t>差不多大的物体。其实沿着</a:t>
            </a:r>
            <a:r>
              <a:rPr lang="en-US" altLang="zh-CN" sz="1200" b="0" i="0" kern="1200" dirty="0" smtClean="0">
                <a:solidFill>
                  <a:schemeClr val="tx1"/>
                </a:solidFill>
                <a:effectLst/>
                <a:latin typeface="+mn-lt"/>
                <a:ea typeface="+mn-ea"/>
                <a:cs typeface="+mn-cs"/>
              </a:rPr>
              <a:t>SNIP</a:t>
            </a:r>
            <a:r>
              <a:rPr lang="zh-CN" altLang="en-US" sz="1200" b="0" i="0" kern="1200" dirty="0" smtClean="0">
                <a:solidFill>
                  <a:schemeClr val="tx1"/>
                </a:solidFill>
                <a:effectLst/>
                <a:latin typeface="+mn-lt"/>
                <a:ea typeface="+mn-ea"/>
                <a:cs typeface="+mn-cs"/>
              </a:rPr>
              <a:t>的思路应该后续可以有很多工作可以来做，例如如何能够加速这样的</a:t>
            </a:r>
            <a:r>
              <a:rPr lang="en-US" altLang="zh-CN" sz="1200" b="0" i="0" kern="1200" dirty="0" smtClean="0">
                <a:solidFill>
                  <a:schemeClr val="tx1"/>
                </a:solidFill>
                <a:effectLst/>
                <a:latin typeface="+mn-lt"/>
                <a:ea typeface="+mn-ea"/>
                <a:cs typeface="+mn-cs"/>
              </a:rPr>
              <a:t>Image Pyramid</a:t>
            </a:r>
            <a:r>
              <a:rPr lang="zh-CN" altLang="en-US" sz="1200" b="0" i="0" kern="1200" dirty="0" smtClean="0">
                <a:solidFill>
                  <a:schemeClr val="tx1"/>
                </a:solidFill>
                <a:effectLst/>
                <a:latin typeface="+mn-lt"/>
                <a:ea typeface="+mn-ea"/>
                <a:cs typeface="+mn-cs"/>
              </a:rPr>
              <a:t>，是否可以显式地拆分出</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中对于物体表示的不同因素（</a:t>
            </a:r>
            <a:r>
              <a:rPr lang="en-US" altLang="zh-CN" sz="1200" b="0" i="0" kern="1200" dirty="0" smtClean="0">
                <a:solidFill>
                  <a:schemeClr val="tx1"/>
                </a:solidFill>
                <a:effectLst/>
                <a:latin typeface="+mn-lt"/>
                <a:ea typeface="+mn-ea"/>
                <a:cs typeface="+mn-cs"/>
              </a:rPr>
              <a:t>semantic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scale</a:t>
            </a:r>
            <a:r>
              <a:rPr lang="zh-CN" altLang="en-US" sz="1200" b="0" i="0" kern="1200" dirty="0" smtClean="0">
                <a:solidFill>
                  <a:schemeClr val="tx1"/>
                </a:solidFill>
                <a:effectLst/>
                <a:latin typeface="+mn-lt"/>
                <a:ea typeface="+mn-ea"/>
                <a:cs typeface="+mn-cs"/>
              </a:rPr>
              <a:t>等等）。</a:t>
            </a:r>
            <a:endParaRPr lang="en-US" altLang="zh-CN"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81</a:t>
            </a:fld>
            <a:endParaRPr lang="zh-CN" altLang="en-US"/>
          </a:p>
        </p:txBody>
      </p:sp>
    </p:spTree>
    <p:extLst>
      <p:ext uri="{BB962C8B-B14F-4D97-AF65-F5344CB8AC3E}">
        <p14:creationId xmlns:p14="http://schemas.microsoft.com/office/powerpoint/2010/main" val="15068658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CVPR2018_Cascade R-CNN: Delving into High Quality Object Detection</a:t>
            </a:r>
          </a:p>
          <a:p>
            <a:endParaRPr lang="en-US" altLang="zh-CN" sz="1200" b="1" i="0" kern="1200" dirty="0" smtClean="0">
              <a:solidFill>
                <a:schemeClr val="tx1"/>
              </a:solidFill>
              <a:effectLst/>
              <a:latin typeface="+mn-lt"/>
              <a:ea typeface="+mn-ea"/>
              <a:cs typeface="+mn-cs"/>
            </a:endParaRPr>
          </a:p>
          <a:p>
            <a:r>
              <a:rPr lang="zh-CN" altLang="en-US" sz="1200" kern="1200" dirty="0" smtClean="0">
                <a:solidFill>
                  <a:schemeClr val="tx1"/>
                </a:solidFill>
                <a:latin typeface="+mn-lt"/>
                <a:ea typeface="+mn-ea"/>
                <a:cs typeface="+mn-cs"/>
              </a:rPr>
              <a:t>提出</a:t>
            </a:r>
            <a:r>
              <a:rPr lang="en-US" altLang="zh-CN" sz="1200" kern="1200" dirty="0" smtClean="0">
                <a:solidFill>
                  <a:schemeClr val="tx1"/>
                </a:solidFill>
                <a:latin typeface="+mn-lt"/>
                <a:ea typeface="+mn-ea"/>
                <a:cs typeface="+mn-cs"/>
              </a:rPr>
              <a:t>detection</a:t>
            </a:r>
            <a:r>
              <a:rPr lang="zh-CN" altLang="en-US" sz="1200" kern="1200" dirty="0" smtClean="0">
                <a:solidFill>
                  <a:schemeClr val="tx1"/>
                </a:solidFill>
                <a:latin typeface="+mn-lt"/>
                <a:ea typeface="+mn-ea"/>
                <a:cs typeface="+mn-cs"/>
              </a:rPr>
              <a:t>问题中的两个核心</a:t>
            </a:r>
            <a:r>
              <a:rPr lang="en-US" altLang="zh-CN" sz="1200" kern="1200" dirty="0" smtClean="0">
                <a:solidFill>
                  <a:schemeClr val="tx1"/>
                </a:solidFill>
                <a:latin typeface="+mn-lt"/>
                <a:ea typeface="+mn-ea"/>
                <a:cs typeface="+mn-cs"/>
              </a:rPr>
              <a:t>: </a:t>
            </a:r>
          </a:p>
          <a:p>
            <a:r>
              <a:rPr lang="en-US" altLang="zh-CN" sz="1200" b="1" i="0" kern="1200" dirty="0" smtClean="0">
                <a:solidFill>
                  <a:schemeClr val="tx1"/>
                </a:solidFill>
                <a:effectLst/>
                <a:latin typeface="+mn-lt"/>
                <a:ea typeface="+mn-ea"/>
                <a:cs typeface="+mn-cs"/>
              </a:rPr>
              <a:t>1.</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classification</a:t>
            </a:r>
            <a:r>
              <a:rPr lang="zh-CN" altLang="en-US" sz="1200" kern="1200" dirty="0" smtClean="0">
                <a:solidFill>
                  <a:schemeClr val="tx1"/>
                </a:solidFill>
                <a:latin typeface="+mn-lt"/>
                <a:ea typeface="+mn-ea"/>
                <a:cs typeface="+mn-cs"/>
              </a:rPr>
              <a:t>中，指定不同的</a:t>
            </a:r>
            <a:r>
              <a:rPr lang="en-US" altLang="zh-CN" sz="1200" kern="1200" dirty="0" err="1" smtClean="0">
                <a:solidFill>
                  <a:schemeClr val="tx1"/>
                </a:solidFill>
                <a:latin typeface="+mn-lt"/>
                <a:ea typeface="+mn-ea"/>
                <a:cs typeface="+mn-cs"/>
              </a:rPr>
              <a:t>IoU</a:t>
            </a:r>
            <a:r>
              <a:rPr lang="zh-CN" altLang="en-US" sz="1200" kern="1200" dirty="0" smtClean="0">
                <a:solidFill>
                  <a:schemeClr val="tx1"/>
                </a:solidFill>
                <a:latin typeface="+mn-lt"/>
                <a:ea typeface="+mn-ea"/>
                <a:cs typeface="+mn-cs"/>
              </a:rPr>
              <a:t>划分正负样本，会导致</a:t>
            </a:r>
            <a:r>
              <a:rPr lang="en-US" altLang="zh-CN" sz="1200" kern="1200" dirty="0" err="1" smtClean="0">
                <a:solidFill>
                  <a:schemeClr val="tx1"/>
                </a:solidFill>
                <a:latin typeface="+mn-lt"/>
                <a:ea typeface="+mn-ea"/>
                <a:cs typeface="+mn-cs"/>
              </a:rPr>
              <a:t>bbox</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reg</a:t>
            </a:r>
            <a:r>
              <a:rPr lang="zh-CN" altLang="en-US" sz="1200" kern="1200" dirty="0" smtClean="0">
                <a:solidFill>
                  <a:schemeClr val="tx1"/>
                </a:solidFill>
                <a:latin typeface="+mn-lt"/>
                <a:ea typeface="+mn-ea"/>
                <a:cs typeface="+mn-cs"/>
              </a:rPr>
              <a:t>的行为完全不一样。如下图左，横轴是输入的</a:t>
            </a:r>
            <a:r>
              <a:rPr lang="en-US" altLang="zh-CN" sz="1200" kern="1200" dirty="0" smtClean="0">
                <a:solidFill>
                  <a:schemeClr val="tx1"/>
                </a:solidFill>
                <a:latin typeface="+mn-lt"/>
                <a:ea typeface="+mn-ea"/>
                <a:cs typeface="+mn-cs"/>
              </a:rPr>
              <a:t>proposal</a:t>
            </a:r>
            <a:r>
              <a:rPr lang="zh-CN" altLang="en-US" sz="1200" kern="1200" dirty="0" smtClean="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IoU</a:t>
            </a:r>
            <a:r>
              <a:rPr lang="zh-CN" altLang="en-US" sz="1200" kern="1200" dirty="0" smtClean="0">
                <a:solidFill>
                  <a:schemeClr val="tx1"/>
                </a:solidFill>
                <a:latin typeface="+mn-lt"/>
                <a:ea typeface="+mn-ea"/>
                <a:cs typeface="+mn-cs"/>
              </a:rPr>
              <a:t>，纵轴是经过</a:t>
            </a:r>
            <a:r>
              <a:rPr lang="en-US" altLang="zh-CN" sz="1200" kern="1200" dirty="0" err="1" smtClean="0">
                <a:solidFill>
                  <a:schemeClr val="tx1"/>
                </a:solidFill>
                <a:latin typeface="+mn-lt"/>
                <a:ea typeface="+mn-ea"/>
                <a:cs typeface="+mn-cs"/>
              </a:rPr>
              <a:t>bbox</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reg</a:t>
            </a:r>
            <a:r>
              <a:rPr lang="zh-CN" altLang="en-US" sz="1200" kern="1200" dirty="0" smtClean="0">
                <a:solidFill>
                  <a:schemeClr val="tx1"/>
                </a:solidFill>
                <a:latin typeface="+mn-lt"/>
                <a:ea typeface="+mn-ea"/>
                <a:cs typeface="+mn-cs"/>
              </a:rPr>
              <a:t>之后的</a:t>
            </a:r>
            <a:r>
              <a:rPr lang="en-US" altLang="zh-CN" sz="1200" kern="1200" dirty="0" err="1" smtClean="0">
                <a:solidFill>
                  <a:schemeClr val="tx1"/>
                </a:solidFill>
                <a:latin typeface="+mn-lt"/>
                <a:ea typeface="+mn-ea"/>
                <a:cs typeface="+mn-cs"/>
              </a:rPr>
              <a:t>bbox</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ground-truth</a:t>
            </a:r>
            <a:r>
              <a:rPr lang="zh-CN" altLang="en-US" sz="1200" kern="1200" dirty="0" smtClean="0">
                <a:solidFill>
                  <a:schemeClr val="tx1"/>
                </a:solidFill>
                <a:latin typeface="+mn-lt"/>
                <a:ea typeface="+mn-ea"/>
                <a:cs typeface="+mn-cs"/>
              </a:rPr>
              <a:t>的</a:t>
            </a:r>
            <a:r>
              <a:rPr lang="en-US" altLang="zh-CN" sz="1200" kern="1200" dirty="0" err="1" smtClean="0">
                <a:solidFill>
                  <a:schemeClr val="tx1"/>
                </a:solidFill>
                <a:latin typeface="+mn-lt"/>
                <a:ea typeface="+mn-ea"/>
                <a:cs typeface="+mn-cs"/>
              </a:rPr>
              <a:t>IoU</a:t>
            </a:r>
            <a:r>
              <a:rPr lang="zh-CN" altLang="en-US" sz="1200" kern="1200" dirty="0" smtClean="0">
                <a:solidFill>
                  <a:schemeClr val="tx1"/>
                </a:solidFill>
                <a:latin typeface="+mn-lt"/>
                <a:ea typeface="+mn-ea"/>
                <a:cs typeface="+mn-cs"/>
              </a:rPr>
              <a:t>。可以看到，低</a:t>
            </a:r>
            <a:r>
              <a:rPr lang="en-US" altLang="zh-CN" sz="1200" kern="1200" dirty="0" err="1" smtClean="0">
                <a:solidFill>
                  <a:schemeClr val="tx1"/>
                </a:solidFill>
                <a:latin typeface="+mn-lt"/>
                <a:ea typeface="+mn-ea"/>
                <a:cs typeface="+mn-cs"/>
              </a:rPr>
              <a:t>IoU</a:t>
            </a:r>
            <a:r>
              <a:rPr lang="en-US" altLang="zh-CN" sz="1200" kern="1200" dirty="0" smtClean="0">
                <a:solidFill>
                  <a:schemeClr val="tx1"/>
                </a:solidFill>
                <a:latin typeface="+mn-lt"/>
                <a:ea typeface="+mn-ea"/>
                <a:cs typeface="+mn-cs"/>
              </a:rPr>
              <a:t> threshold</a:t>
            </a:r>
            <a:r>
              <a:rPr lang="zh-CN" altLang="en-US" sz="1200" kern="1200" dirty="0" smtClean="0">
                <a:solidFill>
                  <a:schemeClr val="tx1"/>
                </a:solidFill>
                <a:latin typeface="+mn-lt"/>
                <a:ea typeface="+mn-ea"/>
                <a:cs typeface="+mn-cs"/>
              </a:rPr>
              <a:t>对于低</a:t>
            </a:r>
            <a:r>
              <a:rPr lang="en-US" altLang="zh-CN" sz="1200" kern="1200" dirty="0" err="1" smtClean="0">
                <a:solidFill>
                  <a:schemeClr val="tx1"/>
                </a:solidFill>
                <a:latin typeface="+mn-lt"/>
                <a:ea typeface="+mn-ea"/>
                <a:cs typeface="+mn-cs"/>
              </a:rPr>
              <a:t>IoU</a:t>
            </a:r>
            <a:r>
              <a:rPr lang="zh-CN" altLang="en-US" sz="1200" kern="1200" dirty="0" smtClean="0">
                <a:solidFill>
                  <a:schemeClr val="tx1"/>
                </a:solidFill>
                <a:latin typeface="+mn-lt"/>
                <a:ea typeface="+mn-ea"/>
                <a:cs typeface="+mn-cs"/>
              </a:rPr>
              <a:t>的样本有更好的改善，但是对于高</a:t>
            </a:r>
            <a:r>
              <a:rPr lang="en-US" altLang="zh-CN" sz="1200" kern="1200" dirty="0" err="1" smtClean="0">
                <a:solidFill>
                  <a:schemeClr val="tx1"/>
                </a:solidFill>
                <a:latin typeface="+mn-lt"/>
                <a:ea typeface="+mn-ea"/>
                <a:cs typeface="+mn-cs"/>
              </a:rPr>
              <a:t>IoU</a:t>
            </a:r>
            <a:r>
              <a:rPr lang="zh-CN" altLang="en-US" sz="1200" kern="1200" dirty="0" smtClean="0">
                <a:solidFill>
                  <a:schemeClr val="tx1"/>
                </a:solidFill>
                <a:latin typeface="+mn-lt"/>
                <a:ea typeface="+mn-ea"/>
                <a:cs typeface="+mn-cs"/>
              </a:rPr>
              <a:t>的样本就不如高</a:t>
            </a:r>
            <a:r>
              <a:rPr lang="en-US" altLang="zh-CN" sz="1200" kern="1200" dirty="0" smtClean="0">
                <a:solidFill>
                  <a:schemeClr val="tx1"/>
                </a:solidFill>
                <a:latin typeface="+mn-lt"/>
                <a:ea typeface="+mn-ea"/>
                <a:cs typeface="+mn-cs"/>
              </a:rPr>
              <a:t>threshold</a:t>
            </a:r>
            <a:r>
              <a:rPr lang="zh-CN" altLang="en-US" sz="1200" kern="1200" dirty="0" smtClean="0">
                <a:solidFill>
                  <a:schemeClr val="tx1"/>
                </a:solidFill>
                <a:latin typeface="+mn-lt"/>
                <a:ea typeface="+mn-ea"/>
                <a:cs typeface="+mn-cs"/>
              </a:rPr>
              <a:t>的有用。原因在于不同</a:t>
            </a:r>
            <a:r>
              <a:rPr lang="en-US" altLang="zh-CN" sz="1200" kern="1200" dirty="0" smtClean="0">
                <a:solidFill>
                  <a:schemeClr val="tx1"/>
                </a:solidFill>
                <a:latin typeface="+mn-lt"/>
                <a:ea typeface="+mn-ea"/>
                <a:cs typeface="+mn-cs"/>
              </a:rPr>
              <a:t>threshold</a:t>
            </a:r>
            <a:r>
              <a:rPr lang="zh-CN" altLang="en-US" sz="1200" kern="1200" dirty="0" smtClean="0">
                <a:solidFill>
                  <a:schemeClr val="tx1"/>
                </a:solidFill>
                <a:latin typeface="+mn-lt"/>
                <a:ea typeface="+mn-ea"/>
                <a:cs typeface="+mn-cs"/>
              </a:rPr>
              <a:t>下样本的分布会不一致，也就导致同一个</a:t>
            </a:r>
            <a:r>
              <a:rPr lang="en-US" altLang="zh-CN" sz="1200" kern="1200" dirty="0" smtClean="0">
                <a:solidFill>
                  <a:schemeClr val="tx1"/>
                </a:solidFill>
                <a:latin typeface="+mn-lt"/>
                <a:ea typeface="+mn-ea"/>
                <a:cs typeface="+mn-cs"/>
              </a:rPr>
              <a:t>threshold</a:t>
            </a:r>
            <a:r>
              <a:rPr lang="zh-CN" altLang="en-US" sz="1200" kern="1200" dirty="0" smtClean="0">
                <a:solidFill>
                  <a:schemeClr val="tx1"/>
                </a:solidFill>
                <a:latin typeface="+mn-lt"/>
                <a:ea typeface="+mn-ea"/>
                <a:cs typeface="+mn-cs"/>
              </a:rPr>
              <a:t>很难对所有样本都有效。</a:t>
            </a:r>
            <a:endParaRPr lang="en-US" altLang="zh-CN" sz="1200" kern="1200" dirty="0" smtClean="0">
              <a:solidFill>
                <a:schemeClr val="tx1"/>
              </a:solidFill>
              <a:latin typeface="+mn-lt"/>
              <a:ea typeface="+mn-ea"/>
              <a:cs typeface="+mn-cs"/>
            </a:endParaRPr>
          </a:p>
          <a:p>
            <a:r>
              <a:rPr lang="en-US" altLang="zh-CN" sz="1200" b="1" i="0" kern="1200" dirty="0" smtClean="0">
                <a:solidFill>
                  <a:schemeClr val="tx1"/>
                </a:solidFill>
                <a:effectLst/>
                <a:latin typeface="+mn-lt"/>
                <a:ea typeface="+mn-ea"/>
                <a:cs typeface="+mn-cs"/>
              </a:rPr>
              <a:t>2.</a:t>
            </a:r>
            <a:r>
              <a:rPr lang="zh-CN" altLang="en-US" sz="1200" kern="1200" dirty="0" smtClean="0">
                <a:solidFill>
                  <a:schemeClr val="tx1"/>
                </a:solidFill>
                <a:latin typeface="+mn-lt"/>
                <a:ea typeface="+mn-ea"/>
                <a:cs typeface="+mn-cs"/>
              </a:rPr>
              <a:t>直接使用高</a:t>
            </a:r>
            <a:r>
              <a:rPr lang="en-US" altLang="zh-CN" sz="1200" kern="1200" dirty="0" err="1" smtClean="0">
                <a:solidFill>
                  <a:schemeClr val="tx1"/>
                </a:solidFill>
                <a:latin typeface="+mn-lt"/>
                <a:ea typeface="+mn-ea"/>
                <a:cs typeface="+mn-cs"/>
              </a:rPr>
              <a:t>IoU</a:t>
            </a:r>
            <a:r>
              <a:rPr lang="zh-CN" altLang="en-US" sz="1200" kern="1200" dirty="0" smtClean="0">
                <a:solidFill>
                  <a:schemeClr val="tx1"/>
                </a:solidFill>
                <a:latin typeface="+mn-lt"/>
                <a:ea typeface="+mn-ea"/>
                <a:cs typeface="+mn-cs"/>
              </a:rPr>
              <a:t>呢？这就会导致第二个问题，也就是</a:t>
            </a:r>
            <a:r>
              <a:rPr lang="en-US" altLang="zh-CN" sz="1200" kern="1200" dirty="0" smtClean="0">
                <a:solidFill>
                  <a:schemeClr val="tx1"/>
                </a:solidFill>
                <a:latin typeface="+mn-lt"/>
                <a:ea typeface="+mn-ea"/>
                <a:cs typeface="+mn-cs"/>
              </a:rPr>
              <a:t>proposal</a:t>
            </a:r>
            <a:r>
              <a:rPr lang="zh-CN" altLang="en-US" sz="1200" kern="1200" dirty="0" smtClean="0">
                <a:solidFill>
                  <a:schemeClr val="tx1"/>
                </a:solidFill>
                <a:latin typeface="+mn-lt"/>
                <a:ea typeface="+mn-ea"/>
                <a:cs typeface="+mn-cs"/>
              </a:rPr>
              <a:t>的质量过差，导致高</a:t>
            </a:r>
            <a:r>
              <a:rPr lang="en-US" altLang="zh-CN" sz="1200" kern="1200" dirty="0" err="1" smtClean="0">
                <a:solidFill>
                  <a:schemeClr val="tx1"/>
                </a:solidFill>
                <a:latin typeface="+mn-lt"/>
                <a:ea typeface="+mn-ea"/>
                <a:cs typeface="+mn-cs"/>
              </a:rPr>
              <a:t>IoU</a:t>
            </a:r>
            <a:r>
              <a:rPr lang="zh-CN" altLang="en-US" sz="1200" kern="1200" dirty="0" smtClean="0">
                <a:solidFill>
                  <a:schemeClr val="tx1"/>
                </a:solidFill>
                <a:latin typeface="+mn-lt"/>
                <a:ea typeface="+mn-ea"/>
                <a:cs typeface="+mn-cs"/>
              </a:rPr>
              <a:t>的正样本数太少。如果强行这样训练的话，就会导致严重的</a:t>
            </a:r>
            <a:r>
              <a:rPr lang="en-US" altLang="zh-CN" sz="1200" kern="1200" dirty="0" smtClean="0">
                <a:solidFill>
                  <a:schemeClr val="tx1"/>
                </a:solidFill>
                <a:latin typeface="+mn-lt"/>
                <a:ea typeface="+mn-ea"/>
                <a:cs typeface="+mn-cs"/>
              </a:rPr>
              <a:t>overfitting</a:t>
            </a:r>
            <a:r>
              <a:rPr lang="zh-CN" altLang="en-US" sz="1200" kern="1200" dirty="0" smtClean="0">
                <a:solidFill>
                  <a:schemeClr val="tx1"/>
                </a:solidFill>
                <a:latin typeface="+mn-lt"/>
                <a:ea typeface="+mn-ea"/>
                <a:cs typeface="+mn-cs"/>
              </a:rPr>
              <a:t>问题。如上图右所示，</a:t>
            </a:r>
            <a:r>
              <a:rPr lang="en-US" altLang="zh-CN" sz="1200" kern="1200" dirty="0" smtClean="0">
                <a:solidFill>
                  <a:schemeClr val="tx1"/>
                </a:solidFill>
                <a:latin typeface="+mn-lt"/>
                <a:ea typeface="+mn-ea"/>
                <a:cs typeface="+mn-cs"/>
              </a:rPr>
              <a:t>threshold</a:t>
            </a:r>
            <a:r>
              <a:rPr lang="zh-CN" altLang="en-US" sz="1200" kern="1200" dirty="0" smtClean="0">
                <a:solidFill>
                  <a:schemeClr val="tx1"/>
                </a:solidFill>
                <a:latin typeface="+mn-lt"/>
                <a:ea typeface="+mn-ea"/>
                <a:cs typeface="+mn-cs"/>
              </a:rPr>
              <a:t>从</a:t>
            </a:r>
            <a:r>
              <a:rPr lang="en-US" altLang="zh-CN" sz="1200" kern="1200" dirty="0" smtClean="0">
                <a:solidFill>
                  <a:schemeClr val="tx1"/>
                </a:solidFill>
                <a:latin typeface="+mn-lt"/>
                <a:ea typeface="+mn-ea"/>
                <a:cs typeface="+mn-cs"/>
              </a:rPr>
              <a:t>0.5</a:t>
            </a:r>
            <a:r>
              <a:rPr lang="zh-CN" altLang="en-US" sz="1200" kern="1200" dirty="0" smtClean="0">
                <a:solidFill>
                  <a:schemeClr val="tx1"/>
                </a:solidFill>
                <a:latin typeface="+mn-lt"/>
                <a:ea typeface="+mn-ea"/>
                <a:cs typeface="+mn-cs"/>
              </a:rPr>
              <a:t>到</a:t>
            </a:r>
            <a:r>
              <a:rPr lang="en-US" altLang="zh-CN" sz="1200" kern="1200" dirty="0" smtClean="0">
                <a:solidFill>
                  <a:schemeClr val="tx1"/>
                </a:solidFill>
                <a:latin typeface="+mn-lt"/>
                <a:ea typeface="+mn-ea"/>
                <a:cs typeface="+mn-cs"/>
              </a:rPr>
              <a:t>0.6</a:t>
            </a:r>
            <a:r>
              <a:rPr lang="zh-CN" altLang="en-US" sz="1200" kern="1200" dirty="0" smtClean="0">
                <a:solidFill>
                  <a:schemeClr val="tx1"/>
                </a:solidFill>
                <a:latin typeface="+mn-lt"/>
                <a:ea typeface="+mn-ea"/>
                <a:cs typeface="+mn-cs"/>
              </a:rPr>
              <a:t>，最终的</a:t>
            </a:r>
            <a:r>
              <a:rPr lang="en-US" altLang="zh-CN" sz="1200" kern="1200" dirty="0" smtClean="0">
                <a:solidFill>
                  <a:schemeClr val="tx1"/>
                </a:solidFill>
                <a:latin typeface="+mn-lt"/>
                <a:ea typeface="+mn-ea"/>
                <a:cs typeface="+mn-cs"/>
              </a:rPr>
              <a:t>detection AP</a:t>
            </a:r>
            <a:r>
              <a:rPr lang="zh-CN" altLang="en-US" sz="1200" kern="1200" dirty="0" smtClean="0">
                <a:solidFill>
                  <a:schemeClr val="tx1"/>
                </a:solidFill>
                <a:latin typeface="+mn-lt"/>
                <a:ea typeface="+mn-ea"/>
                <a:cs typeface="+mn-cs"/>
              </a:rPr>
              <a:t>有些许上升，但是进一步提升到</a:t>
            </a:r>
            <a:r>
              <a:rPr lang="en-US" altLang="zh-CN" sz="1200" kern="1200" dirty="0" smtClean="0">
                <a:solidFill>
                  <a:schemeClr val="tx1"/>
                </a:solidFill>
                <a:latin typeface="+mn-lt"/>
                <a:ea typeface="+mn-ea"/>
                <a:cs typeface="+mn-cs"/>
              </a:rPr>
              <a:t>0.7</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AP</a:t>
            </a:r>
            <a:r>
              <a:rPr lang="zh-CN" altLang="en-US" sz="1200" kern="1200" dirty="0" smtClean="0">
                <a:solidFill>
                  <a:schemeClr val="tx1"/>
                </a:solidFill>
                <a:latin typeface="+mn-lt"/>
                <a:ea typeface="+mn-ea"/>
                <a:cs typeface="+mn-cs"/>
              </a:rPr>
              <a:t>会急剧下降。</a:t>
            </a:r>
            <a:endParaRPr lang="en-US" altLang="zh-CN" sz="1200" kern="1200" dirty="0" smtClean="0">
              <a:solidFill>
                <a:schemeClr val="tx1"/>
              </a:solidFill>
              <a:latin typeface="+mn-lt"/>
              <a:ea typeface="+mn-ea"/>
              <a:cs typeface="+mn-cs"/>
            </a:endParaRPr>
          </a:p>
          <a:p>
            <a:endParaRPr lang="en-US" altLang="zh-CN" sz="1200" b="1" i="0" kern="1200" dirty="0" smtClean="0">
              <a:solidFill>
                <a:schemeClr val="tx1"/>
              </a:solidFill>
              <a:effectLst/>
              <a:latin typeface="+mn-lt"/>
              <a:ea typeface="+mn-ea"/>
              <a:cs typeface="+mn-cs"/>
            </a:endParaRPr>
          </a:p>
          <a:p>
            <a:r>
              <a:rPr lang="zh-CN" altLang="en-US" sz="1200" kern="1200" dirty="0" smtClean="0">
                <a:solidFill>
                  <a:schemeClr val="tx1"/>
                </a:solidFill>
                <a:latin typeface="+mn-lt"/>
                <a:ea typeface="+mn-ea"/>
                <a:cs typeface="+mn-cs"/>
              </a:rPr>
              <a:t>为了解决以上两个问题，作者提出了一个</a:t>
            </a:r>
            <a:r>
              <a:rPr lang="en-US" altLang="zh-CN" sz="1200" kern="1200" dirty="0" smtClean="0">
                <a:solidFill>
                  <a:schemeClr val="tx1"/>
                </a:solidFill>
                <a:latin typeface="+mn-lt"/>
                <a:ea typeface="+mn-ea"/>
                <a:cs typeface="+mn-cs"/>
              </a:rPr>
              <a:t>Cascade RCNN head</a:t>
            </a:r>
            <a:r>
              <a:rPr lang="zh-CN" altLang="en-US" sz="1200" kern="1200" dirty="0" smtClean="0">
                <a:solidFill>
                  <a:schemeClr val="tx1"/>
                </a:solidFill>
                <a:latin typeface="+mn-lt"/>
                <a:ea typeface="+mn-ea"/>
                <a:cs typeface="+mn-cs"/>
              </a:rPr>
              <a:t>的办法（上图</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）。即有多个</a:t>
            </a:r>
            <a:r>
              <a:rPr lang="en-US" altLang="zh-CN" sz="1200" kern="1200" dirty="0" err="1" smtClean="0">
                <a:solidFill>
                  <a:schemeClr val="tx1"/>
                </a:solidFill>
                <a:latin typeface="+mn-lt"/>
                <a:ea typeface="+mn-ea"/>
                <a:cs typeface="+mn-cs"/>
              </a:rPr>
              <a:t>IoU</a:t>
            </a:r>
            <a:r>
              <a:rPr lang="en-US" altLang="zh-CN" sz="1200" kern="1200" dirty="0" smtClean="0">
                <a:solidFill>
                  <a:schemeClr val="tx1"/>
                </a:solidFill>
                <a:latin typeface="+mn-lt"/>
                <a:ea typeface="+mn-ea"/>
                <a:cs typeface="+mn-cs"/>
              </a:rPr>
              <a:t> threshold</a:t>
            </a:r>
            <a:r>
              <a:rPr lang="zh-CN" altLang="en-US" sz="1200" kern="1200" dirty="0" smtClean="0">
                <a:solidFill>
                  <a:schemeClr val="tx1"/>
                </a:solidFill>
                <a:latin typeface="+mn-lt"/>
                <a:ea typeface="+mn-ea"/>
                <a:cs typeface="+mn-cs"/>
              </a:rPr>
              <a:t>递增的</a:t>
            </a:r>
            <a:r>
              <a:rPr lang="en-US" altLang="zh-CN" sz="1200" kern="1200" dirty="0" smtClean="0">
                <a:solidFill>
                  <a:schemeClr val="tx1"/>
                </a:solidFill>
                <a:latin typeface="+mn-lt"/>
                <a:ea typeface="+mn-ea"/>
                <a:cs typeface="+mn-cs"/>
              </a:rPr>
              <a:t>header</a:t>
            </a:r>
            <a:r>
              <a:rPr lang="zh-CN" altLang="en-US" sz="1200" kern="1200" dirty="0" smtClean="0">
                <a:solidFill>
                  <a:schemeClr val="tx1"/>
                </a:solidFill>
                <a:latin typeface="+mn-lt"/>
                <a:ea typeface="+mn-ea"/>
                <a:cs typeface="+mn-cs"/>
              </a:rPr>
              <a:t>，每一级使用上一级</a:t>
            </a:r>
            <a:r>
              <a:rPr lang="en-US" altLang="zh-CN" sz="1200" kern="1200" dirty="0" smtClean="0">
                <a:solidFill>
                  <a:schemeClr val="tx1"/>
                </a:solidFill>
                <a:latin typeface="+mn-lt"/>
                <a:ea typeface="+mn-ea"/>
                <a:cs typeface="+mn-cs"/>
              </a:rPr>
              <a:t>refine</a:t>
            </a:r>
            <a:r>
              <a:rPr lang="zh-CN" altLang="en-US" sz="1200" kern="1200" dirty="0" smtClean="0">
                <a:solidFill>
                  <a:schemeClr val="tx1"/>
                </a:solidFill>
                <a:latin typeface="+mn-lt"/>
                <a:ea typeface="+mn-ea"/>
                <a:cs typeface="+mn-cs"/>
              </a:rPr>
              <a:t>过后的</a:t>
            </a:r>
            <a:r>
              <a:rPr lang="en-US" altLang="zh-CN" sz="1200" kern="1200" dirty="0" err="1" smtClean="0">
                <a:solidFill>
                  <a:schemeClr val="tx1"/>
                </a:solidFill>
                <a:latin typeface="+mn-lt"/>
                <a:ea typeface="+mn-ea"/>
                <a:cs typeface="+mn-cs"/>
              </a:rPr>
              <a:t>bbox</a:t>
            </a:r>
            <a:r>
              <a:rPr lang="zh-CN" altLang="en-US" sz="1200" kern="1200" dirty="0" smtClean="0">
                <a:solidFill>
                  <a:schemeClr val="tx1"/>
                </a:solidFill>
                <a:latin typeface="+mn-lt"/>
                <a:ea typeface="+mn-ea"/>
                <a:cs typeface="+mn-cs"/>
              </a:rPr>
              <a:t>作为输入。这样可以保证每一级的</a:t>
            </a:r>
            <a:r>
              <a:rPr lang="en-US" altLang="zh-CN" sz="1200" kern="1200" dirty="0" smtClean="0">
                <a:solidFill>
                  <a:schemeClr val="tx1"/>
                </a:solidFill>
                <a:latin typeface="+mn-lt"/>
                <a:ea typeface="+mn-ea"/>
                <a:cs typeface="+mn-cs"/>
              </a:rPr>
              <a:t>header</a:t>
            </a:r>
            <a:r>
              <a:rPr lang="zh-CN" altLang="en-US" sz="1200" kern="1200" dirty="0" smtClean="0">
                <a:solidFill>
                  <a:schemeClr val="tx1"/>
                </a:solidFill>
                <a:latin typeface="+mn-lt"/>
                <a:ea typeface="+mn-ea"/>
                <a:cs typeface="+mn-cs"/>
              </a:rPr>
              <a:t>都可以得到足够多的正样本，且正样本的质量可以逐级提升。在训练和测试时，这个操作也都保持一致。</a:t>
            </a:r>
            <a:endParaRPr lang="en-US" altLang="zh-CN"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82</a:t>
            </a:fld>
            <a:endParaRPr lang="zh-CN" altLang="en-US"/>
          </a:p>
        </p:txBody>
      </p:sp>
    </p:spTree>
    <p:extLst>
      <p:ext uri="{BB962C8B-B14F-4D97-AF65-F5344CB8AC3E}">
        <p14:creationId xmlns:p14="http://schemas.microsoft.com/office/powerpoint/2010/main" val="7630460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83</a:t>
            </a:fld>
            <a:endParaRPr lang="zh-CN" altLang="en-US"/>
          </a:p>
        </p:txBody>
      </p:sp>
    </p:spTree>
    <p:extLst>
      <p:ext uri="{BB962C8B-B14F-4D97-AF65-F5344CB8AC3E}">
        <p14:creationId xmlns:p14="http://schemas.microsoft.com/office/powerpoint/2010/main" val="42521278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84</a:t>
            </a:fld>
            <a:endParaRPr lang="zh-CN" altLang="en-US"/>
          </a:p>
        </p:txBody>
      </p:sp>
    </p:spTree>
    <p:extLst>
      <p:ext uri="{BB962C8B-B14F-4D97-AF65-F5344CB8AC3E}">
        <p14:creationId xmlns:p14="http://schemas.microsoft.com/office/powerpoint/2010/main" val="31798950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arxiv2018_SRN_Selective Refinement Network for High Performance Face Detection</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85</a:t>
            </a:fld>
            <a:endParaRPr lang="zh-CN" altLang="en-US"/>
          </a:p>
        </p:txBody>
      </p:sp>
    </p:spTree>
    <p:extLst>
      <p:ext uri="{BB962C8B-B14F-4D97-AF65-F5344CB8AC3E}">
        <p14:creationId xmlns:p14="http://schemas.microsoft.com/office/powerpoint/2010/main" val="32979866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通过</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密集采样策略，对浅层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检测的小尺度目标，其对应</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做更加密集的</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采样，使得特征金字塔不同</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层的</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有相同的采样密度；</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2 </a:t>
            </a:r>
            <a:r>
              <a:rPr lang="en-US" altLang="zh-CN" sz="1200" kern="1200" dirty="0" err="1" smtClean="0">
                <a:solidFill>
                  <a:schemeClr val="tx1"/>
                </a:solidFill>
                <a:latin typeface="+mn-lt"/>
                <a:ea typeface="+mn-ea"/>
                <a:cs typeface="+mn-cs"/>
              </a:rPr>
              <a:t>faceboxes</a:t>
            </a:r>
            <a:r>
              <a:rPr lang="zh-CN" altLang="en-US" sz="1200" kern="1200" dirty="0" smtClean="0">
                <a:solidFill>
                  <a:schemeClr val="tx1"/>
                </a:solidFill>
                <a:latin typeface="+mn-lt"/>
                <a:ea typeface="+mn-ea"/>
                <a:cs typeface="+mn-cs"/>
              </a:rPr>
              <a:t>由两部分组成：</a:t>
            </a:r>
            <a:r>
              <a:rPr lang="en-US" altLang="zh-CN" sz="1200" kern="1200" dirty="0" smtClean="0">
                <a:solidFill>
                  <a:schemeClr val="tx1"/>
                </a:solidFill>
                <a:latin typeface="+mn-lt"/>
                <a:ea typeface="+mn-ea"/>
                <a:cs typeface="+mn-cs"/>
              </a:rPr>
              <a:t>RDCL</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MSCL</a:t>
            </a:r>
            <a:r>
              <a:rPr lang="zh-CN" altLang="en-US" sz="1200" kern="1200" dirty="0" smtClean="0">
                <a:solidFill>
                  <a:schemeClr val="tx1"/>
                </a:solidFill>
                <a:latin typeface="+mn-lt"/>
                <a:ea typeface="+mn-ea"/>
                <a:cs typeface="+mn-cs"/>
              </a:rPr>
              <a:t>，我们还提出了</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密集采样策略，让不同尺度的</a:t>
            </a:r>
            <a:r>
              <a:rPr lang="en-US" altLang="zh-CN" sz="1200" kern="1200" dirty="0" smtClean="0">
                <a:solidFill>
                  <a:schemeClr val="tx1"/>
                </a:solidFill>
                <a:latin typeface="+mn-lt"/>
                <a:ea typeface="+mn-ea"/>
                <a:cs typeface="+mn-cs"/>
              </a:rPr>
              <a:t>anchor</a:t>
            </a:r>
            <a:r>
              <a:rPr lang="zh-CN" altLang="en-US" sz="1200" kern="1200" dirty="0" smtClean="0">
                <a:solidFill>
                  <a:schemeClr val="tx1"/>
                </a:solidFill>
                <a:latin typeface="+mn-lt"/>
                <a:ea typeface="+mn-ea"/>
                <a:cs typeface="+mn-cs"/>
              </a:rPr>
              <a:t>在图像上有相同的采样密度，以提升对小目标人脸的召回率；</a:t>
            </a:r>
            <a:endParaRPr lang="en-US" altLang="zh-CN" sz="1200" kern="1200" dirty="0" smtClean="0">
              <a:solidFill>
                <a:schemeClr val="tx1"/>
              </a:solidFill>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kern="1200" dirty="0" smtClean="0">
              <a:solidFill>
                <a:schemeClr val="tx1"/>
              </a:solidFill>
              <a:latin typeface="+mn-lt"/>
              <a:ea typeface="+mn-ea"/>
              <a:cs typeface="+mn-cs"/>
            </a:endParaRPr>
          </a:p>
          <a:p>
            <a:r>
              <a:rPr lang="en-US" altLang="zh-CN" sz="1200" kern="1200" dirty="0" err="1" smtClean="0">
                <a:solidFill>
                  <a:schemeClr val="tx1"/>
                </a:solidFill>
                <a:latin typeface="+mn-lt"/>
                <a:ea typeface="+mn-ea"/>
                <a:cs typeface="+mn-cs"/>
              </a:rPr>
              <a:t>fastMTCNN</a:t>
            </a:r>
            <a:r>
              <a:rPr lang="en-US" altLang="zh-CN" sz="1200" kern="1200" dirty="0" smtClean="0">
                <a:solidFill>
                  <a:schemeClr val="tx1"/>
                </a:solidFill>
                <a:latin typeface="+mn-lt"/>
                <a:ea typeface="+mn-ea"/>
                <a:cs typeface="+mn-cs"/>
              </a:rPr>
              <a:t>: distill P-net</a:t>
            </a:r>
            <a:r>
              <a:rPr lang="zh-CN" altLang="en-US" sz="1200" kern="1200" dirty="0" smtClean="0">
                <a:solidFill>
                  <a:schemeClr val="tx1"/>
                </a:solidFill>
                <a:latin typeface="+mn-lt"/>
                <a:ea typeface="+mn-ea"/>
                <a:cs typeface="+mn-cs"/>
              </a:rPr>
              <a:t>，只做单人脸</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https://zhuanlan.zhihu.com/p/32702868</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86</a:t>
            </a:fld>
            <a:endParaRPr lang="zh-CN" altLang="en-US"/>
          </a:p>
        </p:txBody>
      </p:sp>
    </p:spTree>
    <p:extLst>
      <p:ext uri="{BB962C8B-B14F-4D97-AF65-F5344CB8AC3E}">
        <p14:creationId xmlns:p14="http://schemas.microsoft.com/office/powerpoint/2010/main" val="21952980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arxiv2018_PyramidBox</a:t>
            </a:r>
          </a:p>
          <a:p>
            <a:r>
              <a:rPr lang="en-US" altLang="zh-CN" sz="1200" kern="1200" dirty="0" smtClean="0">
                <a:solidFill>
                  <a:schemeClr val="tx1"/>
                </a:solidFill>
                <a:latin typeface="+mn-lt"/>
                <a:ea typeface="+mn-ea"/>
                <a:cs typeface="+mn-cs"/>
              </a:rPr>
              <a:t>https://github.com/EricZgw/PyramidBox</a:t>
            </a:r>
          </a:p>
          <a:p>
            <a:r>
              <a:rPr lang="en-US" altLang="zh-CN" sz="1200" kern="1200" dirty="0" smtClean="0">
                <a:solidFill>
                  <a:schemeClr val="tx1"/>
                </a:solidFill>
                <a:latin typeface="+mn-lt"/>
                <a:ea typeface="+mn-ea"/>
                <a:cs typeface="+mn-cs"/>
              </a:rPr>
              <a:t>DAS</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Data-anchor-sampling</a:t>
            </a:r>
            <a:r>
              <a:rPr lang="zh-CN" altLang="en-US" sz="1200" kern="1200" dirty="0" smtClean="0">
                <a:solidFill>
                  <a:schemeClr val="tx1"/>
                </a:solidFill>
                <a:latin typeface="+mn-lt"/>
                <a:ea typeface="+mn-ea"/>
                <a:cs typeface="+mn-cs"/>
              </a:rPr>
              <a:t>，用于改变训练样本的数据分布，作用：</a:t>
            </a:r>
            <a:r>
              <a:rPr lang="en-US" altLang="zh-CN" sz="1200" kern="1200" dirty="0" smtClean="0">
                <a:solidFill>
                  <a:schemeClr val="tx1"/>
                </a:solidFill>
                <a:latin typeface="+mn-lt"/>
                <a:ea typeface="+mn-ea"/>
                <a:cs typeface="+mn-cs"/>
              </a:rPr>
              <a:t>1 </a:t>
            </a:r>
            <a:r>
              <a:rPr lang="zh-CN" altLang="en-US" sz="1200" kern="1200" dirty="0" smtClean="0">
                <a:solidFill>
                  <a:schemeClr val="tx1"/>
                </a:solidFill>
                <a:latin typeface="+mn-lt"/>
                <a:ea typeface="+mn-ea"/>
                <a:cs typeface="+mn-cs"/>
              </a:rPr>
              <a:t>提升小尺度人脸数据量的占比；</a:t>
            </a:r>
            <a:r>
              <a:rPr lang="en-US" altLang="zh-CN" sz="1200" kern="1200" dirty="0" smtClean="0">
                <a:solidFill>
                  <a:schemeClr val="tx1"/>
                </a:solidFill>
                <a:latin typeface="+mn-lt"/>
                <a:ea typeface="+mn-ea"/>
                <a:cs typeface="+mn-cs"/>
              </a:rPr>
              <a:t>2 </a:t>
            </a:r>
            <a:r>
              <a:rPr lang="zh-CN" altLang="en-US" sz="1200" kern="1200" dirty="0" smtClean="0">
                <a:solidFill>
                  <a:schemeClr val="tx1"/>
                </a:solidFill>
                <a:latin typeface="+mn-lt"/>
                <a:ea typeface="+mn-ea"/>
                <a:cs typeface="+mn-cs"/>
              </a:rPr>
              <a:t>通过从大尺度人脸中生成的小尺度人脸，以增加小尺度人脸的多样性；可以参考用在模糊人脸的数据样本上；</a:t>
            </a:r>
            <a:endParaRPr lang="en-US" altLang="zh-CN" sz="1200" kern="1200" dirty="0" smtClean="0">
              <a:solidFill>
                <a:schemeClr val="tx1"/>
              </a:solidFill>
              <a:latin typeface="+mn-lt"/>
              <a:ea typeface="+mn-ea"/>
              <a:cs typeface="+mn-cs"/>
            </a:endParaRPr>
          </a:p>
          <a:p>
            <a:r>
              <a:rPr lang="en-US" altLang="zh-CN" sz="1200" kern="1200" dirty="0" err="1" smtClean="0">
                <a:solidFill>
                  <a:schemeClr val="tx1"/>
                </a:solidFill>
                <a:latin typeface="+mn-lt"/>
                <a:ea typeface="+mn-ea"/>
                <a:cs typeface="+mn-cs"/>
              </a:rPr>
              <a:t>PyramidAnchors</a:t>
            </a:r>
            <a:r>
              <a:rPr lang="zh-CN" altLang="en-US" sz="1200" kern="1200" dirty="0" smtClean="0">
                <a:solidFill>
                  <a:schemeClr val="tx1"/>
                </a:solidFill>
                <a:latin typeface="+mn-lt"/>
                <a:ea typeface="+mn-ea"/>
                <a:cs typeface="+mn-cs"/>
              </a:rPr>
              <a:t>：设计</a:t>
            </a:r>
            <a:r>
              <a:rPr lang="en-US" altLang="zh-CN" sz="1200" kern="1200" dirty="0" smtClean="0">
                <a:solidFill>
                  <a:schemeClr val="tx1"/>
                </a:solidFill>
                <a:latin typeface="+mn-lt"/>
                <a:ea typeface="+mn-ea"/>
                <a:cs typeface="+mn-cs"/>
              </a:rPr>
              <a:t>contextual anchor</a:t>
            </a:r>
            <a:r>
              <a:rPr lang="zh-CN" altLang="en-US" sz="1200" kern="1200" dirty="0" smtClean="0">
                <a:solidFill>
                  <a:schemeClr val="tx1"/>
                </a:solidFill>
                <a:latin typeface="+mn-lt"/>
                <a:ea typeface="+mn-ea"/>
                <a:cs typeface="+mn-cs"/>
              </a:rPr>
              <a:t>通过半监督（</a:t>
            </a:r>
            <a:r>
              <a:rPr lang="en-US" altLang="zh-CN" sz="1200" kern="1200" dirty="0" smtClean="0">
                <a:solidFill>
                  <a:schemeClr val="tx1"/>
                </a:solidFill>
                <a:latin typeface="+mn-lt"/>
                <a:ea typeface="+mn-ea"/>
                <a:cs typeface="+mn-cs"/>
              </a:rPr>
              <a:t>semi-supervised</a:t>
            </a:r>
            <a:r>
              <a:rPr lang="zh-CN" altLang="en-US" sz="1200" kern="1200" dirty="0" smtClean="0">
                <a:solidFill>
                  <a:schemeClr val="tx1"/>
                </a:solidFill>
                <a:latin typeface="+mn-lt"/>
                <a:ea typeface="+mn-ea"/>
                <a:cs typeface="+mn-cs"/>
              </a:rPr>
              <a:t>）的方法，来有监督地学习高层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的上下文信息；具体地，结合了人头、人体等上下文信息，以检出小尺度、模糊、遮挡人脸；</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PyramidAnchors</a:t>
            </a:r>
            <a:r>
              <a:rPr lang="zh-CN" altLang="en-US" sz="1200" kern="1200" dirty="0" smtClean="0">
                <a:solidFill>
                  <a:schemeClr val="tx1"/>
                </a:solidFill>
                <a:latin typeface="+mn-lt"/>
                <a:ea typeface="+mn-ea"/>
                <a:cs typeface="+mn-cs"/>
              </a:rPr>
              <a:t>并不需要手工标定人头、人体等部位，而是通过半监督学习方法，为人头、人体等上下文部位生成近似的标签；</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LFPN</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Low-level Feature Pyramid Network</a:t>
            </a:r>
            <a:r>
              <a:rPr lang="zh-CN" altLang="en-US" sz="1200" kern="1200" dirty="0" smtClean="0">
                <a:solidFill>
                  <a:schemeClr val="tx1"/>
                </a:solidFill>
                <a:latin typeface="+mn-lt"/>
                <a:ea typeface="+mn-ea"/>
                <a:cs typeface="+mn-cs"/>
              </a:rPr>
              <a:t>，联合合适的高层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语义信息（不使用高层，而是中层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特征）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低层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特征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作者认为高层</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并不利于小尺度人脸的检测；</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CPM</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Context-sensitive Predict Module</a:t>
            </a:r>
            <a:r>
              <a:rPr lang="zh-CN" altLang="en-US" sz="1200" kern="1200" dirty="0" smtClean="0">
                <a:solidFill>
                  <a:schemeClr val="tx1"/>
                </a:solidFill>
                <a:latin typeface="+mn-lt"/>
                <a:ea typeface="+mn-ea"/>
                <a:cs typeface="+mn-cs"/>
              </a:rPr>
              <a:t>，融合</a:t>
            </a:r>
            <a:r>
              <a:rPr lang="en-US" altLang="zh-CN" sz="1200" kern="1200" dirty="0" smtClean="0">
                <a:solidFill>
                  <a:schemeClr val="tx1"/>
                </a:solidFill>
                <a:latin typeface="+mn-lt"/>
                <a:ea typeface="+mn-ea"/>
                <a:cs typeface="+mn-cs"/>
              </a:rPr>
              <a:t>DSSD + max-in-out</a:t>
            </a:r>
            <a:r>
              <a:rPr lang="zh-CN" altLang="en-US" sz="1200" kern="1200" dirty="0" smtClean="0">
                <a:solidFill>
                  <a:schemeClr val="tx1"/>
                </a:solidFill>
                <a:latin typeface="+mn-lt"/>
                <a:ea typeface="+mn-ea"/>
                <a:cs typeface="+mn-cs"/>
              </a:rPr>
              <a:t>，提升检测分支中人脸检测 </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分类的准确率；</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87</a:t>
            </a:fld>
            <a:endParaRPr lang="zh-CN" altLang="en-US"/>
          </a:p>
        </p:txBody>
      </p:sp>
    </p:spTree>
    <p:extLst>
      <p:ext uri="{BB962C8B-B14F-4D97-AF65-F5344CB8AC3E}">
        <p14:creationId xmlns:p14="http://schemas.microsoft.com/office/powerpoint/2010/main" val="21810639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fastMTCNN</a:t>
            </a:r>
            <a:r>
              <a:rPr lang="en-US" altLang="zh-CN" dirty="0" smtClean="0"/>
              <a:t>, https://zhuanlan.zhihu.com/p/32702868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smtClean="0">
                <a:solidFill>
                  <a:schemeClr val="tx1"/>
                </a:solidFill>
                <a:effectLst/>
                <a:latin typeface="+mn-lt"/>
                <a:ea typeface="+mn-ea"/>
                <a:cs typeface="+mn-cs"/>
              </a:rPr>
              <a:t>FD-</a:t>
            </a:r>
            <a:r>
              <a:rPr lang="en-US" altLang="zh-CN" sz="1200" b="1" i="0" kern="1200" dirty="0" err="1" smtClean="0">
                <a:solidFill>
                  <a:schemeClr val="tx1"/>
                </a:solidFill>
                <a:effectLst/>
                <a:latin typeface="+mn-lt"/>
                <a:ea typeface="+mn-ea"/>
                <a:cs typeface="+mn-cs"/>
              </a:rPr>
              <a:t>MobileNet</a:t>
            </a:r>
            <a:r>
              <a:rPr lang="en-US" altLang="zh-CN" sz="1200" b="1" i="0" kern="1200" dirty="0" smtClean="0">
                <a:solidFill>
                  <a:schemeClr val="tx1"/>
                </a:solidFill>
                <a:effectLst/>
                <a:latin typeface="+mn-lt"/>
                <a:ea typeface="+mn-ea"/>
                <a:cs typeface="+mn-cs"/>
              </a:rPr>
              <a:t>: Improved </a:t>
            </a:r>
            <a:r>
              <a:rPr lang="en-US" altLang="zh-CN" sz="1200" b="1" i="0" kern="1200" dirty="0" err="1" smtClean="0">
                <a:solidFill>
                  <a:schemeClr val="tx1"/>
                </a:solidFill>
                <a:effectLst/>
                <a:latin typeface="+mn-lt"/>
                <a:ea typeface="+mn-ea"/>
                <a:cs typeface="+mn-cs"/>
              </a:rPr>
              <a:t>MobileNet</a:t>
            </a:r>
            <a:r>
              <a:rPr lang="en-US" altLang="zh-CN" sz="1200" b="1" i="0" kern="1200" dirty="0" smtClean="0">
                <a:solidFill>
                  <a:schemeClr val="tx1"/>
                </a:solidFill>
                <a:effectLst/>
                <a:latin typeface="+mn-lt"/>
                <a:ea typeface="+mn-ea"/>
                <a:cs typeface="+mn-cs"/>
              </a:rPr>
              <a:t> with a Fast </a:t>
            </a:r>
            <a:r>
              <a:rPr lang="en-US" altLang="zh-CN" sz="1200" b="1" i="0" kern="1200" dirty="0" err="1" smtClean="0">
                <a:solidFill>
                  <a:schemeClr val="tx1"/>
                </a:solidFill>
                <a:effectLst/>
                <a:latin typeface="+mn-lt"/>
                <a:ea typeface="+mn-ea"/>
                <a:cs typeface="+mn-cs"/>
              </a:rPr>
              <a:t>Downsampling</a:t>
            </a:r>
            <a:r>
              <a:rPr lang="en-US" altLang="zh-CN" sz="1200" b="1" i="0" kern="1200" dirty="0" smtClean="0">
                <a:solidFill>
                  <a:schemeClr val="tx1"/>
                </a:solidFill>
                <a:effectLst/>
                <a:latin typeface="+mn-lt"/>
                <a:ea typeface="+mn-ea"/>
                <a:cs typeface="+mn-cs"/>
              </a:rPr>
              <a:t> Strategy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Fire SSD</a:t>
            </a:r>
          </a:p>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88</a:t>
            </a:fld>
            <a:endParaRPr lang="zh-CN" altLang="en-US"/>
          </a:p>
        </p:txBody>
      </p:sp>
    </p:spTree>
    <p:extLst>
      <p:ext uri="{BB962C8B-B14F-4D97-AF65-F5344CB8AC3E}">
        <p14:creationId xmlns:p14="http://schemas.microsoft.com/office/powerpoint/2010/main" val="31445916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dirty="0" err="1" smtClean="0"/>
              <a:t>AutoAugment</a:t>
            </a:r>
            <a:r>
              <a:rPr lang="en-US" altLang="zh-CN" baseline="0" dirty="0" smtClean="0"/>
              <a:t> https://chinagdg.org/2018/06/%E5%88%A9%E7%94%A8-autoaugment-%E6%8F%90%E5%8D%87%E6%B7%B1%E5%BA%A6%E5%AD%A6%E4%B9%A0%E6%80%A7%E8%83%BD/</a:t>
            </a:r>
            <a:endParaRPr lang="en-US" altLang="zh-CN" dirty="0" smtClean="0"/>
          </a:p>
          <a:p>
            <a:endParaRPr lang="en-US" altLang="zh-CN" dirty="0" smtClean="0"/>
          </a:p>
          <a:p>
            <a:r>
              <a:rPr lang="zh-CN" altLang="en-US" dirty="0" smtClean="0"/>
              <a:t>量化技术：</a:t>
            </a:r>
            <a:r>
              <a:rPr lang="en-US" altLang="zh-CN" dirty="0" smtClean="0"/>
              <a:t>https://zhuanlan.zhihu.com/p/35700882</a:t>
            </a:r>
          </a:p>
          <a:p>
            <a:r>
              <a:rPr lang="en-US" altLang="zh-CN" sz="1200" b="0" i="0" kern="1200" dirty="0" smtClean="0">
                <a:solidFill>
                  <a:schemeClr val="tx1"/>
                </a:solidFill>
                <a:effectLst/>
                <a:latin typeface="+mn-lt"/>
                <a:ea typeface="+mn-ea"/>
                <a:cs typeface="+mn-cs"/>
              </a:rPr>
              <a:t>Jacob B, </a:t>
            </a:r>
            <a:r>
              <a:rPr lang="en-US" altLang="zh-CN" sz="1200" b="0" i="0" kern="1200" dirty="0" err="1" smtClean="0">
                <a:solidFill>
                  <a:schemeClr val="tx1"/>
                </a:solidFill>
                <a:effectLst/>
                <a:latin typeface="+mn-lt"/>
                <a:ea typeface="+mn-ea"/>
                <a:cs typeface="+mn-cs"/>
              </a:rPr>
              <a:t>Kligys</a:t>
            </a:r>
            <a:r>
              <a:rPr lang="en-US" altLang="zh-CN" sz="1200" b="0" i="0" kern="1200" dirty="0" smtClean="0">
                <a:solidFill>
                  <a:schemeClr val="tx1"/>
                </a:solidFill>
                <a:effectLst/>
                <a:latin typeface="+mn-lt"/>
                <a:ea typeface="+mn-ea"/>
                <a:cs typeface="+mn-cs"/>
              </a:rPr>
              <a:t> S, Chen B, et al. </a:t>
            </a:r>
            <a:r>
              <a:rPr lang="en-US" altLang="zh-CN" sz="1200" b="1" i="0" kern="1200" dirty="0" smtClean="0">
                <a:solidFill>
                  <a:schemeClr val="tx1"/>
                </a:solidFill>
                <a:effectLst/>
                <a:latin typeface="+mn-lt"/>
                <a:ea typeface="+mn-ea"/>
                <a:cs typeface="+mn-cs"/>
              </a:rPr>
              <a:t>Quantization and Training of Neural Networks for Efficient Integer-Arithmetic-Only Inference</a:t>
            </a:r>
            <a:r>
              <a:rPr lang="en-US" altLang="zh-CN" sz="1200" b="0" i="0" kern="1200" dirty="0" smtClean="0">
                <a:solidFill>
                  <a:schemeClr val="tx1"/>
                </a:solidFill>
                <a:effectLst/>
                <a:latin typeface="+mn-lt"/>
                <a:ea typeface="+mn-ea"/>
                <a:cs typeface="+mn-cs"/>
              </a:rPr>
              <a:t> [C]// CVPR, 2018.</a:t>
            </a:r>
          </a:p>
          <a:p>
            <a:r>
              <a:rPr lang="en-US" altLang="zh-CN" sz="1200" b="0" i="0" kern="1200" dirty="0" smtClean="0">
                <a:solidFill>
                  <a:schemeClr val="tx1"/>
                </a:solidFill>
                <a:effectLst/>
                <a:latin typeface="+mn-lt"/>
                <a:ea typeface="+mn-ea"/>
                <a:cs typeface="+mn-cs"/>
              </a:rPr>
              <a:t>Google. </a:t>
            </a:r>
            <a:r>
              <a:rPr lang="en-US" altLang="zh-CN" sz="1200" b="1" i="0" kern="1200" dirty="0" err="1" smtClean="0">
                <a:solidFill>
                  <a:schemeClr val="tx1"/>
                </a:solidFill>
                <a:effectLst/>
                <a:latin typeface="+mn-lt"/>
                <a:ea typeface="+mn-ea"/>
                <a:cs typeface="+mn-cs"/>
              </a:rPr>
              <a:t>TensorFlow</a:t>
            </a:r>
            <a:r>
              <a:rPr lang="en-US" altLang="zh-CN" sz="1200" b="1" i="0" kern="1200" dirty="0" smtClean="0">
                <a:solidFill>
                  <a:schemeClr val="tx1"/>
                </a:solidFill>
                <a:effectLst/>
                <a:latin typeface="+mn-lt"/>
                <a:ea typeface="+mn-ea"/>
                <a:cs typeface="+mn-cs"/>
              </a:rPr>
              <a:t> Lite</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hlinkClick r:id="rId3"/>
              </a:rPr>
              <a:t>https://www.tensorflow.org/mobile/tflite</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S. </a:t>
            </a:r>
            <a:r>
              <a:rPr lang="en-US" altLang="zh-CN" sz="1200" b="0" i="0" kern="1200" dirty="0" err="1" smtClean="0">
                <a:solidFill>
                  <a:schemeClr val="tx1"/>
                </a:solidFill>
                <a:effectLst/>
                <a:latin typeface="+mn-lt"/>
                <a:ea typeface="+mn-ea"/>
                <a:cs typeface="+mn-cs"/>
              </a:rPr>
              <a:t>Kligys</a:t>
            </a:r>
            <a:r>
              <a:rPr lang="en-US" altLang="zh-CN" sz="1200" b="0" i="0" kern="1200" dirty="0" smtClean="0">
                <a:solidFill>
                  <a:schemeClr val="tx1"/>
                </a:solidFill>
                <a:effectLst/>
                <a:latin typeface="+mn-lt"/>
                <a:ea typeface="+mn-ea"/>
                <a:cs typeface="+mn-cs"/>
              </a:rPr>
              <a:t>, S. </a:t>
            </a:r>
            <a:r>
              <a:rPr lang="en-US" altLang="zh-CN" sz="1200" b="0" i="0" kern="1200" dirty="0" err="1" smtClean="0">
                <a:solidFill>
                  <a:schemeClr val="tx1"/>
                </a:solidFill>
                <a:effectLst/>
                <a:latin typeface="+mn-lt"/>
                <a:ea typeface="+mn-ea"/>
                <a:cs typeface="+mn-cs"/>
              </a:rPr>
              <a:t>Sivakumar</a:t>
            </a:r>
            <a:r>
              <a:rPr lang="en-US" altLang="zh-CN" sz="1200" b="0" i="0" kern="1200" dirty="0" smtClean="0">
                <a:solidFill>
                  <a:schemeClr val="tx1"/>
                </a:solidFill>
                <a:effectLst/>
                <a:latin typeface="+mn-lt"/>
                <a:ea typeface="+mn-ea"/>
                <a:cs typeface="+mn-cs"/>
              </a:rPr>
              <a:t>, et al. </a:t>
            </a:r>
            <a:r>
              <a:rPr lang="en-US" altLang="zh-CN" sz="1200" b="1" i="0" kern="1200" dirty="0" err="1" smtClean="0">
                <a:solidFill>
                  <a:schemeClr val="tx1"/>
                </a:solidFill>
                <a:effectLst/>
                <a:latin typeface="+mn-lt"/>
                <a:ea typeface="+mn-ea"/>
                <a:cs typeface="+mn-cs"/>
              </a:rPr>
              <a:t>Tensorflow</a:t>
            </a:r>
            <a:r>
              <a:rPr lang="en-US" altLang="zh-CN" sz="1200" b="1" i="0" kern="1200" dirty="0" smtClean="0">
                <a:solidFill>
                  <a:schemeClr val="tx1"/>
                </a:solidFill>
                <a:effectLst/>
                <a:latin typeface="+mn-lt"/>
                <a:ea typeface="+mn-ea"/>
                <a:cs typeface="+mn-cs"/>
              </a:rPr>
              <a:t> quantized training support</a:t>
            </a:r>
            <a:r>
              <a:rPr lang="en-US" altLang="zh-CN" sz="1200" b="0" i="0"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hlinkClick r:id="rId4"/>
              </a:rPr>
              <a:t>tensorflow</a:t>
            </a:r>
            <a:r>
              <a:rPr lang="en-US" altLang="zh-CN" sz="1200" b="0" i="0" u="none" strike="noStrike" kern="1200" dirty="0" smtClean="0">
                <a:solidFill>
                  <a:schemeClr val="tx1"/>
                </a:solidFill>
                <a:effectLst/>
                <a:latin typeface="+mn-lt"/>
                <a:ea typeface="+mn-ea"/>
                <a:cs typeface="+mn-cs"/>
                <a:hlinkClick r:id="rId4"/>
              </a:rPr>
              <a:t>/</a:t>
            </a:r>
            <a:r>
              <a:rPr lang="en-US" altLang="zh-CN" sz="1200" b="0" i="0" u="none" strike="noStrike" kern="1200" dirty="0" err="1" smtClean="0">
                <a:solidFill>
                  <a:schemeClr val="tx1"/>
                </a:solidFill>
                <a:effectLst/>
                <a:latin typeface="+mn-lt"/>
                <a:ea typeface="+mn-ea"/>
                <a:cs typeface="+mn-cs"/>
                <a:hlinkClick r:id="rId4"/>
              </a:rPr>
              <a:t>tensorflow</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Howard A G, Zhu M, Chen B, et al. </a:t>
            </a:r>
            <a:r>
              <a:rPr lang="en-US" altLang="zh-CN" sz="1200" b="1" i="0" kern="1200" dirty="0" err="1" smtClean="0">
                <a:solidFill>
                  <a:schemeClr val="tx1"/>
                </a:solidFill>
                <a:effectLst/>
                <a:latin typeface="+mn-lt"/>
                <a:ea typeface="+mn-ea"/>
                <a:cs typeface="+mn-cs"/>
              </a:rPr>
              <a:t>Mobilenets</a:t>
            </a:r>
            <a:r>
              <a:rPr lang="en-US" altLang="zh-CN" sz="1200" b="1" i="0" kern="1200" dirty="0" smtClean="0">
                <a:solidFill>
                  <a:schemeClr val="tx1"/>
                </a:solidFill>
                <a:effectLst/>
                <a:latin typeface="+mn-lt"/>
                <a:ea typeface="+mn-ea"/>
                <a:cs typeface="+mn-cs"/>
              </a:rPr>
              <a:t>: Efficient convolutional neural networks for mobile vision applications</a:t>
            </a:r>
            <a:r>
              <a:rPr lang="en-US" altLang="zh-CN" sz="1200" b="0" i="0" kern="1200" dirty="0" smtClean="0">
                <a:solidFill>
                  <a:schemeClr val="tx1"/>
                </a:solidFill>
                <a:effectLst/>
                <a:latin typeface="+mn-lt"/>
                <a:ea typeface="+mn-ea"/>
                <a:cs typeface="+mn-cs"/>
              </a:rPr>
              <a:t>. arXiv:1704.04861, 2017.</a:t>
            </a:r>
          </a:p>
          <a:p>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NMS: https://zhuanlan.zhihu.com/p/48169867</a:t>
            </a:r>
            <a:r>
              <a:rPr lang="zh-CN" altLang="en-US" sz="1200" b="1" i="0" kern="1200" dirty="0" smtClean="0">
                <a:solidFill>
                  <a:schemeClr val="tx1"/>
                </a:solidFill>
                <a:effectLst/>
                <a:latin typeface="+mn-lt"/>
                <a:ea typeface="+mn-ea"/>
                <a:cs typeface="+mn-cs"/>
              </a:rPr>
              <a:t>目标检测算法中检测框合并策略技术综述</a:t>
            </a:r>
          </a:p>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89</a:t>
            </a:fld>
            <a:endParaRPr lang="zh-CN" altLang="en-US"/>
          </a:p>
        </p:txBody>
      </p:sp>
    </p:spTree>
    <p:extLst>
      <p:ext uri="{BB962C8B-B14F-4D97-AF65-F5344CB8AC3E}">
        <p14:creationId xmlns:p14="http://schemas.microsoft.com/office/powerpoint/2010/main" val="2748004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CVPR2012_Face Detection, Pose Estimation, and Landmark Localization in the Wild</a:t>
            </a:r>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9</a:t>
            </a:fld>
            <a:endParaRPr lang="zh-CN" altLang="en-US"/>
          </a:p>
        </p:txBody>
      </p:sp>
    </p:spTree>
    <p:extLst>
      <p:ext uri="{BB962C8B-B14F-4D97-AF65-F5344CB8AC3E}">
        <p14:creationId xmlns:p14="http://schemas.microsoft.com/office/powerpoint/2010/main" val="30941744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90</a:t>
            </a:fld>
            <a:endParaRPr lang="zh-CN" altLang="en-US"/>
          </a:p>
        </p:txBody>
      </p:sp>
    </p:spTree>
    <p:extLst>
      <p:ext uri="{BB962C8B-B14F-4D97-AF65-F5344CB8AC3E}">
        <p14:creationId xmlns:p14="http://schemas.microsoft.com/office/powerpoint/2010/main" val="10217793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91</a:t>
            </a:fld>
            <a:endParaRPr lang="zh-CN" altLang="en-US"/>
          </a:p>
        </p:txBody>
      </p:sp>
    </p:spTree>
    <p:extLst>
      <p:ext uri="{BB962C8B-B14F-4D97-AF65-F5344CB8AC3E}">
        <p14:creationId xmlns:p14="http://schemas.microsoft.com/office/powerpoint/2010/main" val="22692071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ED9E50-4011-47FD-9A7F-6B65A246B4DB}" type="slidenum">
              <a:rPr lang="zh-CN" altLang="en-US" smtClean="0"/>
              <a:pPr/>
              <a:t>92</a:t>
            </a:fld>
            <a:endParaRPr lang="zh-CN" altLang="en-US"/>
          </a:p>
        </p:txBody>
      </p:sp>
    </p:spTree>
    <p:extLst>
      <p:ext uri="{BB962C8B-B14F-4D97-AF65-F5344CB8AC3E}">
        <p14:creationId xmlns:p14="http://schemas.microsoft.com/office/powerpoint/2010/main" val="52940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cstate="print"/>
          <a:stretch>
            <a:fillRect/>
          </a:stretch>
        </p:blipFill>
        <p:spPr>
          <a:xfrm>
            <a:off x="10477893" y="341538"/>
            <a:ext cx="1310325" cy="1106559"/>
          </a:xfrm>
          <a:prstGeom prst="rect">
            <a:avLst/>
          </a:prstGeom>
        </p:spPr>
      </p:pic>
    </p:spTree>
    <p:extLst>
      <p:ext uri="{BB962C8B-B14F-4D97-AF65-F5344CB8AC3E}">
        <p14:creationId xmlns:p14="http://schemas.microsoft.com/office/powerpoint/2010/main" val="23861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rgbClr val="6FD0F7"/>
            </a:gs>
            <a:gs pos="100000">
              <a:srgbClr val="036EB7"/>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1384318" y="6356959"/>
            <a:ext cx="634857" cy="365125"/>
          </a:xfrm>
          <a:prstGeom prst="rect">
            <a:avLst/>
          </a:prstGeom>
        </p:spPr>
        <p:txBody>
          <a:bodyPr/>
          <a:lstStyle/>
          <a:p>
            <a:fld id="{A6365462-BAD0-45B3-BB63-978C69642A1C}" type="slidenum">
              <a:rPr lang="zh-CN" altLang="en-US" smtClean="0"/>
              <a:pPr/>
              <a:t>‹#›</a:t>
            </a:fld>
            <a:r>
              <a:rPr lang="en-US" altLang="zh-CN" dirty="0" smtClean="0"/>
              <a:t>7</a:t>
            </a:r>
            <a:endParaRPr lang="zh-CN" altLang="en-US" dirty="0"/>
          </a:p>
        </p:txBody>
      </p:sp>
      <p:sp>
        <p:nvSpPr>
          <p:cNvPr id="5" name="文本占位符 5"/>
          <p:cNvSpPr>
            <a:spLocks noGrp="1"/>
          </p:cNvSpPr>
          <p:nvPr>
            <p:ph type="body" sz="quarter" idx="14"/>
          </p:nvPr>
        </p:nvSpPr>
        <p:spPr>
          <a:xfrm>
            <a:off x="763996" y="1507162"/>
            <a:ext cx="10133648" cy="4708525"/>
          </a:xfrm>
          <a:prstGeom prst="rect">
            <a:avLst/>
          </a:prstGeom>
        </p:spPr>
        <p:txBody>
          <a:bodyPr/>
          <a:lstStyle>
            <a:lvl1pPr>
              <a:buClr>
                <a:srgbClr val="036EB7"/>
              </a:buClr>
              <a:defRPr>
                <a:solidFill>
                  <a:schemeClr val="bg1"/>
                </a:solidFill>
                <a:latin typeface="黑体" panose="02010609060101010101" pitchFamily="49" charset="-122"/>
                <a:ea typeface="黑体" panose="02010609060101010101" pitchFamily="49" charset="-122"/>
              </a:defRPr>
            </a:lvl1pPr>
            <a:lvl2pPr>
              <a:buClr>
                <a:srgbClr val="6FD0F7"/>
              </a:buClr>
              <a:defRPr>
                <a:solidFill>
                  <a:schemeClr val="bg1"/>
                </a:solidFill>
                <a:latin typeface="黑体" panose="02010609060101010101" pitchFamily="49" charset="-122"/>
                <a:ea typeface="黑体" panose="02010609060101010101" pitchFamily="49" charset="-122"/>
              </a:defRPr>
            </a:lvl2pPr>
            <a:lvl3pPr>
              <a:defRPr>
                <a:solidFill>
                  <a:srgbClr val="6FD0F7"/>
                </a:solidFill>
              </a:defRPr>
            </a:lvl3pPr>
            <a:lvl4pPr>
              <a:defRPr>
                <a:solidFill>
                  <a:srgbClr val="6FD0F7"/>
                </a:solidFill>
              </a:defRPr>
            </a:lvl4pPr>
            <a:lvl5pPr>
              <a:defRPr>
                <a:solidFill>
                  <a:srgbClr val="6FD0F7"/>
                </a:solidFill>
              </a:defRPr>
            </a:lvl5pPr>
          </a:lstStyle>
          <a:p>
            <a:pPr lvl="0"/>
            <a:r>
              <a:rPr lang="zh-CN" altLang="en-US" dirty="0" smtClean="0"/>
              <a:t>单击此处编辑母版文本样式</a:t>
            </a:r>
          </a:p>
          <a:p>
            <a:pPr lvl="1"/>
            <a:r>
              <a:rPr lang="zh-CN" altLang="en-US" dirty="0" smtClean="0"/>
              <a:t>第二级</a:t>
            </a:r>
          </a:p>
        </p:txBody>
      </p:sp>
      <p:sp>
        <p:nvSpPr>
          <p:cNvPr id="8" name="文本框 7"/>
          <p:cNvSpPr txBox="1"/>
          <p:nvPr userDrawn="1"/>
        </p:nvSpPr>
        <p:spPr>
          <a:xfrm>
            <a:off x="4609856" y="6473147"/>
            <a:ext cx="2972289" cy="415498"/>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50" dirty="0" smtClean="0">
                <a:solidFill>
                  <a:schemeClr val="bg1"/>
                </a:solidFill>
              </a:rPr>
              <a:t>©2018 JLQ Technology Company Confidential</a:t>
            </a:r>
            <a:endParaRPr lang="zh-CN" altLang="en-US" sz="1050" dirty="0" smtClean="0">
              <a:solidFill>
                <a:schemeClr val="bg1"/>
              </a:solidFill>
            </a:endParaRPr>
          </a:p>
          <a:p>
            <a:endParaRPr lang="zh-CN" altLang="en-US" sz="1050" dirty="0">
              <a:solidFill>
                <a:schemeClr val="bg1"/>
              </a:solidFill>
            </a:endParaRPr>
          </a:p>
        </p:txBody>
      </p:sp>
      <p:pic>
        <p:nvPicPr>
          <p:cNvPr id="7" name="图片 6"/>
          <p:cNvPicPr>
            <a:picLocks noChangeAspect="1"/>
          </p:cNvPicPr>
          <p:nvPr userDrawn="1"/>
        </p:nvPicPr>
        <p:blipFill>
          <a:blip r:embed="rId2" cstate="print"/>
          <a:stretch>
            <a:fillRect/>
          </a:stretch>
        </p:blipFill>
        <p:spPr>
          <a:xfrm>
            <a:off x="10840825" y="265643"/>
            <a:ext cx="1079370" cy="916182"/>
          </a:xfrm>
          <a:prstGeom prst="rect">
            <a:avLst/>
          </a:prstGeom>
        </p:spPr>
      </p:pic>
      <p:pic>
        <p:nvPicPr>
          <p:cNvPr id="2" name="图片 1"/>
          <p:cNvPicPr>
            <a:picLocks noChangeAspect="1"/>
          </p:cNvPicPr>
          <p:nvPr userDrawn="1"/>
        </p:nvPicPr>
        <p:blipFill>
          <a:blip r:embed="rId3" cstate="print"/>
          <a:stretch>
            <a:fillRect/>
          </a:stretch>
        </p:blipFill>
        <p:spPr>
          <a:xfrm>
            <a:off x="0" y="369775"/>
            <a:ext cx="535965" cy="654441"/>
          </a:xfrm>
          <a:prstGeom prst="rect">
            <a:avLst/>
          </a:prstGeom>
        </p:spPr>
      </p:pic>
      <p:sp>
        <p:nvSpPr>
          <p:cNvPr id="9" name="文本占位符 3"/>
          <p:cNvSpPr>
            <a:spLocks noGrp="1"/>
          </p:cNvSpPr>
          <p:nvPr>
            <p:ph type="body" sz="quarter" idx="13" hasCustomPrompt="1"/>
          </p:nvPr>
        </p:nvSpPr>
        <p:spPr>
          <a:xfrm>
            <a:off x="671980" y="386500"/>
            <a:ext cx="10175560" cy="622169"/>
          </a:xfrm>
          <a:prstGeom prst="rect">
            <a:avLst/>
          </a:prstGeom>
        </p:spPr>
        <p:txBody>
          <a:bodyPr/>
          <a:lstStyle>
            <a:lvl1pPr>
              <a:defRPr>
                <a:solidFill>
                  <a:schemeClr val="bg1"/>
                </a:solidFill>
              </a:defRPr>
            </a:lvl1pPr>
          </a:lstStyle>
          <a:p>
            <a:pPr lvl="0"/>
            <a:r>
              <a:rPr lang="en-US" altLang="zh-CN" dirty="0" smtClean="0"/>
              <a:t>Your title here</a:t>
            </a:r>
            <a:endParaRPr lang="zh-CN" altLang="en-US" dirty="0"/>
          </a:p>
        </p:txBody>
      </p:sp>
    </p:spTree>
    <p:extLst>
      <p:ext uri="{BB962C8B-B14F-4D97-AF65-F5344CB8AC3E}">
        <p14:creationId xmlns:p14="http://schemas.microsoft.com/office/powerpoint/2010/main" val="1184761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End">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cstate="print"/>
          <a:stretch>
            <a:fillRect/>
          </a:stretch>
        </p:blipFill>
        <p:spPr>
          <a:xfrm>
            <a:off x="10464775" y="341538"/>
            <a:ext cx="1323443" cy="1117637"/>
          </a:xfrm>
          <a:prstGeom prst="rect">
            <a:avLst/>
          </a:prstGeom>
        </p:spPr>
      </p:pic>
    </p:spTree>
    <p:extLst>
      <p:ext uri="{BB962C8B-B14F-4D97-AF65-F5344CB8AC3E}">
        <p14:creationId xmlns:p14="http://schemas.microsoft.com/office/powerpoint/2010/main" val="1610380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userDrawn="1"/>
        </p:nvSpPr>
        <p:spPr>
          <a:xfrm>
            <a:off x="8594787" y="222003"/>
            <a:ext cx="3401681" cy="769441"/>
          </a:xfrm>
          <a:prstGeom prst="rect">
            <a:avLst/>
          </a:prstGeom>
          <a:noFill/>
        </p:spPr>
        <p:txBody>
          <a:bodyPr wrap="square" rtlCol="0">
            <a:spAutoFit/>
          </a:bodyPr>
          <a:lstStyle/>
          <a:p>
            <a:r>
              <a:rPr lang="en-US" altLang="zh-CN" sz="4400"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a:t>
            </a:r>
            <a:r>
              <a:rPr lang="en-US" altLang="zh-CN" sz="44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TENTS</a:t>
            </a:r>
            <a:endParaRPr lang="zh-CN" altLang="en-US" sz="4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文本占位符 2"/>
          <p:cNvSpPr>
            <a:spLocks noGrp="1"/>
          </p:cNvSpPr>
          <p:nvPr>
            <p:ph type="body" sz="quarter" idx="10" hasCustomPrompt="1"/>
          </p:nvPr>
        </p:nvSpPr>
        <p:spPr>
          <a:xfrm>
            <a:off x="1455738" y="1149350"/>
            <a:ext cx="9286875" cy="5143500"/>
          </a:xfrm>
          <a:prstGeom prst="rect">
            <a:avLst/>
          </a:prstGeom>
        </p:spPr>
        <p:txBody>
          <a:bodyPr/>
          <a:lstStyle>
            <a:lvl1pPr marL="228600" indent="-228600">
              <a:buClr>
                <a:schemeClr val="bg1"/>
              </a:buClr>
              <a:buFont typeface="Wingdings" panose="05000000000000000000" pitchFamily="2" charset="2"/>
              <a:buChar char="n"/>
              <a:defRPr baseline="0">
                <a:solidFill>
                  <a:schemeClr val="bg1"/>
                </a:solidFill>
              </a:defRPr>
            </a:lvl1pPr>
            <a:lvl2pPr marL="685800" indent="-228600">
              <a:buClr>
                <a:schemeClr val="bg1"/>
              </a:buClr>
              <a:buFont typeface="Arial" panose="020B0604020202020204" pitchFamily="34" charset="0"/>
              <a:buChar char="•"/>
              <a:defRPr baseline="0">
                <a:solidFill>
                  <a:schemeClr val="bg1"/>
                </a:solidFill>
              </a:defRPr>
            </a:lvl2pPr>
            <a:lvl3pPr marL="1143000" indent="-228600">
              <a:buClr>
                <a:schemeClr val="bg1"/>
              </a:buClr>
              <a:buFont typeface="Wingdings" panose="05000000000000000000" pitchFamily="2" charset="2"/>
              <a:buChar char="n"/>
              <a:defRPr/>
            </a:lvl3pPr>
            <a:lvl4pPr marL="1600200" indent="-228600">
              <a:buClr>
                <a:schemeClr val="bg1"/>
              </a:buClr>
              <a:buFont typeface="Wingdings" panose="05000000000000000000" pitchFamily="2" charset="2"/>
              <a:buChar char="n"/>
              <a:defRPr/>
            </a:lvl4pPr>
            <a:lvl5pPr marL="2057400" indent="-228600">
              <a:buClr>
                <a:schemeClr val="bg1"/>
              </a:buClr>
              <a:buFont typeface="Wingdings" panose="05000000000000000000" pitchFamily="2" charset="2"/>
              <a:buChar char="n"/>
              <a:defRPr/>
            </a:lvl5pPr>
          </a:lstStyle>
          <a:p>
            <a:pPr lvl="0"/>
            <a:r>
              <a:rPr lang="en-US" altLang="zh-CN" dirty="0" smtClean="0"/>
              <a:t>Your title here</a:t>
            </a:r>
            <a:endParaRPr lang="zh-CN" altLang="en-US" dirty="0" smtClean="0"/>
          </a:p>
          <a:p>
            <a:pPr lvl="1"/>
            <a:r>
              <a:rPr lang="en-US" altLang="zh-CN" dirty="0" smtClean="0"/>
              <a:t>Your title here</a:t>
            </a:r>
          </a:p>
          <a:p>
            <a:pPr lvl="0"/>
            <a:r>
              <a:rPr lang="en-US" altLang="zh-CN" dirty="0" smtClean="0"/>
              <a:t>Your title here</a:t>
            </a:r>
          </a:p>
          <a:p>
            <a:pPr lvl="1"/>
            <a:r>
              <a:rPr lang="en-US" altLang="zh-CN" dirty="0" smtClean="0"/>
              <a:t>Your title here</a:t>
            </a:r>
          </a:p>
          <a:p>
            <a:pPr lvl="0"/>
            <a:r>
              <a:rPr lang="en-US" altLang="zh-CN" dirty="0" smtClean="0"/>
              <a:t>Your title here</a:t>
            </a:r>
          </a:p>
          <a:p>
            <a:pPr lvl="1"/>
            <a:r>
              <a:rPr lang="en-US" altLang="zh-CN" dirty="0" smtClean="0"/>
              <a:t>Your title here</a:t>
            </a:r>
          </a:p>
          <a:p>
            <a:pPr lvl="1"/>
            <a:endParaRPr lang="zh-CN" altLang="en-US" dirty="0" smtClean="0"/>
          </a:p>
        </p:txBody>
      </p:sp>
    </p:spTree>
    <p:extLst>
      <p:ext uri="{BB962C8B-B14F-4D97-AF65-F5344CB8AC3E}">
        <p14:creationId xmlns:p14="http://schemas.microsoft.com/office/powerpoint/2010/main" val="2613016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占位符 4"/>
          <p:cNvSpPr>
            <a:spLocks noGrp="1"/>
          </p:cNvSpPr>
          <p:nvPr>
            <p:ph type="body" sz="quarter" idx="10"/>
          </p:nvPr>
        </p:nvSpPr>
        <p:spPr>
          <a:xfrm>
            <a:off x="753359" y="2186855"/>
            <a:ext cx="10685282" cy="2484290"/>
          </a:xfrm>
          <a:prstGeom prst="rect">
            <a:avLst/>
          </a:prstGeom>
        </p:spPr>
        <p:txBody>
          <a:bodyPr anchor="ctr"/>
          <a:lstStyle>
            <a:lvl1pPr algn="ctr" latinLnBrk="1">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endParaRPr lang="zh-CN" altLang="en-US" dirty="0"/>
          </a:p>
        </p:txBody>
      </p:sp>
    </p:spTree>
    <p:extLst>
      <p:ext uri="{BB962C8B-B14F-4D97-AF65-F5344CB8AC3E}">
        <p14:creationId xmlns:p14="http://schemas.microsoft.com/office/powerpoint/2010/main" val="1700875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a:xfrm>
            <a:off x="11430000" y="6402358"/>
            <a:ext cx="669984" cy="365125"/>
          </a:xfrm>
          <a:prstGeom prst="rect">
            <a:avLst/>
          </a:prstGeom>
        </p:spPr>
        <p:txBody>
          <a:bodyPr/>
          <a:lstStyle/>
          <a:p>
            <a:fld id="{4539F025-D7F9-4E61-9C22-F15BE1C19EA8}" type="slidenum">
              <a:rPr lang="zh-CN" altLang="en-US" smtClean="0"/>
              <a:pPr/>
              <a:t>‹#›</a:t>
            </a:fld>
            <a:r>
              <a:rPr lang="en-US" altLang="zh-CN" dirty="0" smtClean="0"/>
              <a:t>/7</a:t>
            </a:r>
            <a:endParaRPr lang="zh-CN" altLang="en-US" dirty="0"/>
          </a:p>
        </p:txBody>
      </p:sp>
      <p:sp>
        <p:nvSpPr>
          <p:cNvPr id="4" name="文本占位符 3"/>
          <p:cNvSpPr>
            <a:spLocks noGrp="1"/>
          </p:cNvSpPr>
          <p:nvPr>
            <p:ph type="body" sz="quarter" idx="13" hasCustomPrompt="1"/>
          </p:nvPr>
        </p:nvSpPr>
        <p:spPr>
          <a:xfrm>
            <a:off x="671980" y="386500"/>
            <a:ext cx="10188086" cy="622169"/>
          </a:xfrm>
          <a:prstGeom prst="rect">
            <a:avLst/>
          </a:prstGeom>
        </p:spPr>
        <p:txBody>
          <a:bodyPr/>
          <a:lstStyle>
            <a:lvl1pPr>
              <a:defRPr/>
            </a:lvl1pPr>
          </a:lstStyle>
          <a:p>
            <a:pPr lvl="0"/>
            <a:r>
              <a:rPr lang="en-US" altLang="zh-CN" dirty="0" smtClean="0"/>
              <a:t>Your title here</a:t>
            </a:r>
            <a:endParaRPr lang="zh-CN" altLang="en-US" dirty="0"/>
          </a:p>
        </p:txBody>
      </p:sp>
      <p:sp>
        <p:nvSpPr>
          <p:cNvPr id="6" name="文本占位符 5"/>
          <p:cNvSpPr>
            <a:spLocks noGrp="1"/>
          </p:cNvSpPr>
          <p:nvPr>
            <p:ph type="body" sz="quarter" idx="14"/>
          </p:nvPr>
        </p:nvSpPr>
        <p:spPr>
          <a:xfrm>
            <a:off x="671980" y="1351251"/>
            <a:ext cx="10225664" cy="4708525"/>
          </a:xfrm>
          <a:prstGeom prst="rect">
            <a:avLst/>
          </a:prstGeom>
        </p:spPr>
        <p:txBody>
          <a:bodyPr/>
          <a:lstStyle>
            <a:lvl1pPr>
              <a:buClr>
                <a:srgbClr val="036EB7"/>
              </a:buClr>
              <a:defRPr>
                <a:solidFill>
                  <a:schemeClr val="tx1"/>
                </a:solidFill>
              </a:defRPr>
            </a:lvl1pPr>
            <a:lvl2pPr>
              <a:buClr>
                <a:srgbClr val="6FD0F7"/>
              </a:buClr>
              <a:defRPr>
                <a:solidFill>
                  <a:schemeClr val="tx1"/>
                </a:solidFill>
              </a:defRPr>
            </a:lvl2pPr>
            <a:lvl3pPr>
              <a:buClr>
                <a:srgbClr val="6FD0F7"/>
              </a:buClr>
              <a:defRPr>
                <a:solidFill>
                  <a:schemeClr val="tx1"/>
                </a:solidFill>
              </a:defRPr>
            </a:lvl3pPr>
            <a:lvl4pPr>
              <a:defRPr>
                <a:solidFill>
                  <a:srgbClr val="6FD0F7"/>
                </a:solidFill>
              </a:defRPr>
            </a:lvl4pPr>
            <a:lvl5pPr>
              <a:defRPr>
                <a:solidFill>
                  <a:srgbClr val="6FD0F7"/>
                </a:solidFill>
              </a:defRPr>
            </a:lvl5pPr>
          </a:lstStyle>
          <a:p>
            <a:pPr lvl="0"/>
            <a:r>
              <a:rPr lang="zh-CN" altLang="en-US" dirty="0" smtClean="0"/>
              <a:t>单击此处编辑母版文本样式</a:t>
            </a:r>
          </a:p>
          <a:p>
            <a:pPr lvl="1"/>
            <a:r>
              <a:rPr lang="zh-CN" altLang="en-US" dirty="0" smtClean="0"/>
              <a:t>第二级</a:t>
            </a:r>
            <a:endParaRPr lang="en-US" altLang="zh-CN" dirty="0" smtClean="0"/>
          </a:p>
          <a:p>
            <a:pPr lvl="2"/>
            <a:r>
              <a:rPr lang="zh-CN" altLang="en-US" dirty="0" smtClean="0"/>
              <a:t>第三级</a:t>
            </a:r>
          </a:p>
        </p:txBody>
      </p:sp>
      <p:pic>
        <p:nvPicPr>
          <p:cNvPr id="5" name="图片 4"/>
          <p:cNvPicPr>
            <a:picLocks noChangeAspect="1"/>
          </p:cNvPicPr>
          <p:nvPr userDrawn="1"/>
        </p:nvPicPr>
        <p:blipFill>
          <a:blip r:embed="rId2" cstate="print"/>
          <a:stretch>
            <a:fillRect/>
          </a:stretch>
        </p:blipFill>
        <p:spPr>
          <a:xfrm>
            <a:off x="10863206" y="258117"/>
            <a:ext cx="1000427" cy="873099"/>
          </a:xfrm>
          <a:prstGeom prst="rect">
            <a:avLst/>
          </a:prstGeom>
        </p:spPr>
      </p:pic>
      <p:pic>
        <p:nvPicPr>
          <p:cNvPr id="9" name="图片 8"/>
          <p:cNvPicPr>
            <a:picLocks noChangeAspect="1"/>
          </p:cNvPicPr>
          <p:nvPr userDrawn="1"/>
        </p:nvPicPr>
        <p:blipFill>
          <a:blip r:embed="rId3" cstate="print"/>
          <a:stretch>
            <a:fillRect/>
          </a:stretch>
        </p:blipFill>
        <p:spPr>
          <a:xfrm>
            <a:off x="0" y="319393"/>
            <a:ext cx="564493" cy="689276"/>
          </a:xfrm>
          <a:prstGeom prst="rect">
            <a:avLst/>
          </a:prstGeom>
        </p:spPr>
      </p:pic>
    </p:spTree>
    <p:extLst>
      <p:ext uri="{BB962C8B-B14F-4D97-AF65-F5344CB8AC3E}">
        <p14:creationId xmlns:p14="http://schemas.microsoft.com/office/powerpoint/2010/main" val="2308052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文本占位符 3"/>
          <p:cNvSpPr>
            <a:spLocks noGrp="1"/>
          </p:cNvSpPr>
          <p:nvPr>
            <p:ph type="body" sz="quarter" idx="13" hasCustomPrompt="1"/>
          </p:nvPr>
        </p:nvSpPr>
        <p:spPr>
          <a:xfrm>
            <a:off x="671980" y="386500"/>
            <a:ext cx="10175560" cy="622169"/>
          </a:xfrm>
          <a:prstGeom prst="rect">
            <a:avLst/>
          </a:prstGeom>
        </p:spPr>
        <p:txBody>
          <a:bodyPr/>
          <a:lstStyle>
            <a:lvl1pPr>
              <a:defRPr/>
            </a:lvl1pPr>
          </a:lstStyle>
          <a:p>
            <a:pPr lvl="0"/>
            <a:r>
              <a:rPr lang="en-US" altLang="zh-CN" dirty="0" smtClean="0"/>
              <a:t>Your title here</a:t>
            </a:r>
            <a:endParaRPr lang="zh-CN" altLang="en-US" dirty="0"/>
          </a:p>
        </p:txBody>
      </p:sp>
      <p:pic>
        <p:nvPicPr>
          <p:cNvPr id="7" name="图片 6"/>
          <p:cNvPicPr>
            <a:picLocks noChangeAspect="1"/>
          </p:cNvPicPr>
          <p:nvPr userDrawn="1"/>
        </p:nvPicPr>
        <p:blipFill>
          <a:blip r:embed="rId2" cstate="print"/>
          <a:stretch>
            <a:fillRect/>
          </a:stretch>
        </p:blipFill>
        <p:spPr>
          <a:xfrm>
            <a:off x="0" y="319393"/>
            <a:ext cx="564493" cy="689276"/>
          </a:xfrm>
          <a:prstGeom prst="rect">
            <a:avLst/>
          </a:prstGeom>
        </p:spPr>
      </p:pic>
      <p:pic>
        <p:nvPicPr>
          <p:cNvPr id="8" name="图片 7"/>
          <p:cNvPicPr>
            <a:picLocks noChangeAspect="1"/>
          </p:cNvPicPr>
          <p:nvPr userDrawn="1"/>
        </p:nvPicPr>
        <p:blipFill>
          <a:blip r:embed="rId3" cstate="print"/>
          <a:stretch>
            <a:fillRect/>
          </a:stretch>
        </p:blipFill>
        <p:spPr>
          <a:xfrm>
            <a:off x="10863206" y="258117"/>
            <a:ext cx="1000427" cy="873099"/>
          </a:xfrm>
          <a:prstGeom prst="rect">
            <a:avLst/>
          </a:prstGeom>
        </p:spPr>
      </p:pic>
    </p:spTree>
    <p:extLst>
      <p:ext uri="{BB962C8B-B14F-4D97-AF65-F5344CB8AC3E}">
        <p14:creationId xmlns:p14="http://schemas.microsoft.com/office/powerpoint/2010/main" val="152682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5" name="图表占位符 4"/>
          <p:cNvSpPr>
            <a:spLocks noGrp="1"/>
          </p:cNvSpPr>
          <p:nvPr>
            <p:ph type="chart" sz="quarter" idx="14"/>
          </p:nvPr>
        </p:nvSpPr>
        <p:spPr>
          <a:xfrm>
            <a:off x="763588" y="1649413"/>
            <a:ext cx="10152062" cy="4600575"/>
          </a:xfrm>
          <a:prstGeom prst="rect">
            <a:avLst/>
          </a:prstGeom>
        </p:spPr>
        <p:txBody>
          <a:bodyPr/>
          <a:lstStyle>
            <a:lvl1pPr>
              <a:buClr>
                <a:srgbClr val="036EB7"/>
              </a:buClr>
              <a:defRPr/>
            </a:lvl1pPr>
          </a:lstStyle>
          <a:p>
            <a:endParaRPr lang="zh-CN" altLang="en-US" dirty="0"/>
          </a:p>
        </p:txBody>
      </p:sp>
      <p:sp>
        <p:nvSpPr>
          <p:cNvPr id="7" name="文本占位符 3"/>
          <p:cNvSpPr>
            <a:spLocks noGrp="1"/>
          </p:cNvSpPr>
          <p:nvPr>
            <p:ph type="body" sz="quarter" idx="13" hasCustomPrompt="1"/>
          </p:nvPr>
        </p:nvSpPr>
        <p:spPr>
          <a:xfrm>
            <a:off x="671980" y="386500"/>
            <a:ext cx="10200612" cy="622169"/>
          </a:xfrm>
          <a:prstGeom prst="rect">
            <a:avLst/>
          </a:prstGeom>
        </p:spPr>
        <p:txBody>
          <a:bodyPr/>
          <a:lstStyle>
            <a:lvl1pPr>
              <a:defRPr/>
            </a:lvl1pPr>
          </a:lstStyle>
          <a:p>
            <a:pPr lvl="0"/>
            <a:r>
              <a:rPr lang="en-US" altLang="zh-CN" dirty="0" smtClean="0"/>
              <a:t>Your title here</a:t>
            </a:r>
            <a:endParaRPr lang="zh-CN" altLang="en-US" dirty="0"/>
          </a:p>
        </p:txBody>
      </p:sp>
      <p:pic>
        <p:nvPicPr>
          <p:cNvPr id="9" name="图片 8"/>
          <p:cNvPicPr>
            <a:picLocks noChangeAspect="1"/>
          </p:cNvPicPr>
          <p:nvPr userDrawn="1"/>
        </p:nvPicPr>
        <p:blipFill>
          <a:blip r:embed="rId2" cstate="print"/>
          <a:stretch>
            <a:fillRect/>
          </a:stretch>
        </p:blipFill>
        <p:spPr>
          <a:xfrm>
            <a:off x="0" y="319393"/>
            <a:ext cx="564493" cy="689276"/>
          </a:xfrm>
          <a:prstGeom prst="rect">
            <a:avLst/>
          </a:prstGeom>
        </p:spPr>
      </p:pic>
      <p:pic>
        <p:nvPicPr>
          <p:cNvPr id="10" name="图片 9"/>
          <p:cNvPicPr>
            <a:picLocks noChangeAspect="1"/>
          </p:cNvPicPr>
          <p:nvPr userDrawn="1"/>
        </p:nvPicPr>
        <p:blipFill>
          <a:blip r:embed="rId3" cstate="print"/>
          <a:stretch>
            <a:fillRect/>
          </a:stretch>
        </p:blipFill>
        <p:spPr>
          <a:xfrm>
            <a:off x="10863206" y="258117"/>
            <a:ext cx="1000427" cy="873099"/>
          </a:xfrm>
          <a:prstGeom prst="rect">
            <a:avLst/>
          </a:prstGeom>
        </p:spPr>
      </p:pic>
    </p:spTree>
    <p:extLst>
      <p:ext uri="{BB962C8B-B14F-4D97-AF65-F5344CB8AC3E}">
        <p14:creationId xmlns:p14="http://schemas.microsoft.com/office/powerpoint/2010/main" val="1584930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内容占位符 6"/>
          <p:cNvSpPr>
            <a:spLocks noGrp="1"/>
          </p:cNvSpPr>
          <p:nvPr>
            <p:ph sz="quarter" idx="14"/>
          </p:nvPr>
        </p:nvSpPr>
        <p:spPr>
          <a:xfrm>
            <a:off x="763588" y="1541463"/>
            <a:ext cx="5108575" cy="4491037"/>
          </a:xfrm>
          <a:prstGeom prst="rect">
            <a:avLst/>
          </a:prstGeom>
        </p:spPr>
        <p:txBody>
          <a:bodyPr/>
          <a:lstStyle/>
          <a:p>
            <a:pPr lvl="0"/>
            <a:endParaRPr lang="zh-CN" altLang="en-US" dirty="0"/>
          </a:p>
        </p:txBody>
      </p:sp>
      <p:sp>
        <p:nvSpPr>
          <p:cNvPr id="8" name="内容占位符 6"/>
          <p:cNvSpPr>
            <a:spLocks noGrp="1"/>
          </p:cNvSpPr>
          <p:nvPr>
            <p:ph sz="quarter" idx="15"/>
          </p:nvPr>
        </p:nvSpPr>
        <p:spPr>
          <a:xfrm>
            <a:off x="6118013" y="1541462"/>
            <a:ext cx="5108575" cy="4491037"/>
          </a:xfrm>
          <a:prstGeom prst="rect">
            <a:avLst/>
          </a:prstGeom>
        </p:spPr>
        <p:txBody>
          <a:bodyPr/>
          <a:lstStyle/>
          <a:p>
            <a:pPr lvl="0"/>
            <a:endParaRPr lang="zh-CN" altLang="en-US" dirty="0"/>
          </a:p>
        </p:txBody>
      </p:sp>
      <p:sp>
        <p:nvSpPr>
          <p:cNvPr id="6" name="文本占位符 3"/>
          <p:cNvSpPr>
            <a:spLocks noGrp="1"/>
          </p:cNvSpPr>
          <p:nvPr>
            <p:ph type="body" sz="quarter" idx="13" hasCustomPrompt="1"/>
          </p:nvPr>
        </p:nvSpPr>
        <p:spPr>
          <a:xfrm>
            <a:off x="671980" y="386500"/>
            <a:ext cx="10200612" cy="622169"/>
          </a:xfrm>
          <a:prstGeom prst="rect">
            <a:avLst/>
          </a:prstGeom>
        </p:spPr>
        <p:txBody>
          <a:bodyPr/>
          <a:lstStyle>
            <a:lvl1pPr>
              <a:defRPr/>
            </a:lvl1pPr>
          </a:lstStyle>
          <a:p>
            <a:pPr lvl="0"/>
            <a:r>
              <a:rPr lang="en-US" altLang="zh-CN" dirty="0" smtClean="0"/>
              <a:t>Your title here</a:t>
            </a:r>
            <a:endParaRPr lang="zh-CN" altLang="en-US" dirty="0"/>
          </a:p>
        </p:txBody>
      </p:sp>
      <p:pic>
        <p:nvPicPr>
          <p:cNvPr id="12" name="图片 11"/>
          <p:cNvPicPr>
            <a:picLocks noChangeAspect="1"/>
          </p:cNvPicPr>
          <p:nvPr userDrawn="1"/>
        </p:nvPicPr>
        <p:blipFill>
          <a:blip r:embed="rId2" cstate="print"/>
          <a:stretch>
            <a:fillRect/>
          </a:stretch>
        </p:blipFill>
        <p:spPr>
          <a:xfrm>
            <a:off x="0" y="319393"/>
            <a:ext cx="564493" cy="689276"/>
          </a:xfrm>
          <a:prstGeom prst="rect">
            <a:avLst/>
          </a:prstGeom>
        </p:spPr>
      </p:pic>
      <p:pic>
        <p:nvPicPr>
          <p:cNvPr id="13" name="图片 12"/>
          <p:cNvPicPr>
            <a:picLocks noChangeAspect="1"/>
          </p:cNvPicPr>
          <p:nvPr userDrawn="1"/>
        </p:nvPicPr>
        <p:blipFill>
          <a:blip r:embed="rId3" cstate="print"/>
          <a:stretch>
            <a:fillRect/>
          </a:stretch>
        </p:blipFill>
        <p:spPr>
          <a:xfrm>
            <a:off x="10863206" y="258117"/>
            <a:ext cx="1000427" cy="873099"/>
          </a:xfrm>
          <a:prstGeom prst="rect">
            <a:avLst/>
          </a:prstGeom>
        </p:spPr>
      </p:pic>
    </p:spTree>
    <p:extLst>
      <p:ext uri="{BB962C8B-B14F-4D97-AF65-F5344CB8AC3E}">
        <p14:creationId xmlns:p14="http://schemas.microsoft.com/office/powerpoint/2010/main" val="2498266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ne content Right">
    <p:bg>
      <p:bgPr>
        <a:solidFill>
          <a:schemeClr val="bg1"/>
        </a:solidFill>
        <a:effectLst/>
      </p:bgPr>
    </p:bg>
    <p:spTree>
      <p:nvGrpSpPr>
        <p:cNvPr id="1" name=""/>
        <p:cNvGrpSpPr/>
        <p:nvPr/>
      </p:nvGrpSpPr>
      <p:grpSpPr>
        <a:xfrm>
          <a:off x="0" y="0"/>
          <a:ext cx="0" cy="0"/>
          <a:chOff x="0" y="0"/>
          <a:chExt cx="0" cy="0"/>
        </a:xfrm>
      </p:grpSpPr>
      <p:sp>
        <p:nvSpPr>
          <p:cNvPr id="3" name="内容占位符 6"/>
          <p:cNvSpPr>
            <a:spLocks noGrp="1"/>
          </p:cNvSpPr>
          <p:nvPr>
            <p:ph sz="quarter" idx="15"/>
          </p:nvPr>
        </p:nvSpPr>
        <p:spPr>
          <a:xfrm>
            <a:off x="6118013" y="1541462"/>
            <a:ext cx="5108575" cy="4491037"/>
          </a:xfrm>
          <a:prstGeom prst="rect">
            <a:avLst/>
          </a:prstGeom>
        </p:spPr>
        <p:txBody>
          <a:bodyPr/>
          <a:lstStyle/>
          <a:p>
            <a:pPr lvl="0"/>
            <a:endParaRPr lang="zh-CN" altLang="en-US" dirty="0"/>
          </a:p>
        </p:txBody>
      </p:sp>
      <p:sp>
        <p:nvSpPr>
          <p:cNvPr id="4" name="文本占位符 3"/>
          <p:cNvSpPr>
            <a:spLocks noGrp="1"/>
          </p:cNvSpPr>
          <p:nvPr>
            <p:ph type="body" sz="quarter" idx="13" hasCustomPrompt="1"/>
          </p:nvPr>
        </p:nvSpPr>
        <p:spPr>
          <a:xfrm>
            <a:off x="671980" y="386500"/>
            <a:ext cx="10200612" cy="622169"/>
          </a:xfrm>
          <a:prstGeom prst="rect">
            <a:avLst/>
          </a:prstGeom>
        </p:spPr>
        <p:txBody>
          <a:bodyPr/>
          <a:lstStyle>
            <a:lvl1pPr>
              <a:defRPr/>
            </a:lvl1pPr>
          </a:lstStyle>
          <a:p>
            <a:pPr lvl="0"/>
            <a:r>
              <a:rPr lang="en-US" altLang="zh-CN" dirty="0" smtClean="0"/>
              <a:t>Your title here</a:t>
            </a:r>
            <a:endParaRPr lang="zh-CN" altLang="en-US" dirty="0"/>
          </a:p>
        </p:txBody>
      </p:sp>
      <p:pic>
        <p:nvPicPr>
          <p:cNvPr id="5" name="图片 4"/>
          <p:cNvPicPr>
            <a:picLocks noChangeAspect="1"/>
          </p:cNvPicPr>
          <p:nvPr userDrawn="1"/>
        </p:nvPicPr>
        <p:blipFill>
          <a:blip r:embed="rId2" cstate="print"/>
          <a:stretch>
            <a:fillRect/>
          </a:stretch>
        </p:blipFill>
        <p:spPr>
          <a:xfrm>
            <a:off x="0" y="319393"/>
            <a:ext cx="564493" cy="689276"/>
          </a:xfrm>
          <a:prstGeom prst="rect">
            <a:avLst/>
          </a:prstGeom>
        </p:spPr>
      </p:pic>
      <p:pic>
        <p:nvPicPr>
          <p:cNvPr id="6" name="图片 5"/>
          <p:cNvPicPr>
            <a:picLocks noChangeAspect="1"/>
          </p:cNvPicPr>
          <p:nvPr userDrawn="1"/>
        </p:nvPicPr>
        <p:blipFill>
          <a:blip r:embed="rId3" cstate="print"/>
          <a:stretch>
            <a:fillRect/>
          </a:stretch>
        </p:blipFill>
        <p:spPr>
          <a:xfrm>
            <a:off x="10863206" y="258117"/>
            <a:ext cx="1000427" cy="873099"/>
          </a:xfrm>
          <a:prstGeom prst="rect">
            <a:avLst/>
          </a:prstGeom>
        </p:spPr>
      </p:pic>
    </p:spTree>
    <p:extLst>
      <p:ext uri="{BB962C8B-B14F-4D97-AF65-F5344CB8AC3E}">
        <p14:creationId xmlns:p14="http://schemas.microsoft.com/office/powerpoint/2010/main" val="2127548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文本框 4"/>
          <p:cNvSpPr txBox="1"/>
          <p:nvPr userDrawn="1"/>
        </p:nvSpPr>
        <p:spPr>
          <a:xfrm>
            <a:off x="4609856" y="6473147"/>
            <a:ext cx="2972289" cy="415498"/>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50" baseline="0" dirty="0" smtClean="0">
                <a:solidFill>
                  <a:srgbClr val="002060"/>
                </a:solidFill>
              </a:rPr>
              <a:t>©2018 JLQ Technology Company Confidential</a:t>
            </a:r>
            <a:endParaRPr lang="zh-CN" altLang="en-US" sz="1050" baseline="0" dirty="0" smtClean="0">
              <a:solidFill>
                <a:srgbClr val="002060"/>
              </a:solidFill>
            </a:endParaRPr>
          </a:p>
          <a:p>
            <a:endParaRPr lang="zh-CN" altLang="en-US" sz="1050" dirty="0">
              <a:solidFill>
                <a:srgbClr val="036EB7"/>
              </a:solidFill>
            </a:endParaRPr>
          </a:p>
        </p:txBody>
      </p:sp>
      <p:pic>
        <p:nvPicPr>
          <p:cNvPr id="6" name="图片 5"/>
          <p:cNvPicPr>
            <a:picLocks noChangeAspect="1"/>
          </p:cNvPicPr>
          <p:nvPr userDrawn="1"/>
        </p:nvPicPr>
        <p:blipFill rotWithShape="1">
          <a:blip r:embed="rId12" cstate="print">
            <a:extLst>
              <a:ext uri="{28A0092B-C50C-407E-A947-70E740481C1C}">
                <a14:useLocalDpi xmlns:a14="http://schemas.microsoft.com/office/drawing/2010/main" val="0"/>
              </a:ext>
            </a:extLst>
          </a:blip>
          <a:srcRect b="38324"/>
          <a:stretch/>
        </p:blipFill>
        <p:spPr>
          <a:xfrm>
            <a:off x="0" y="6061531"/>
            <a:ext cx="1328608" cy="796469"/>
          </a:xfrm>
          <a:prstGeom prst="rect">
            <a:avLst/>
          </a:prstGeom>
        </p:spPr>
      </p:pic>
      <p:sp>
        <p:nvSpPr>
          <p:cNvPr id="8" name="灯片编号占位符 5"/>
          <p:cNvSpPr>
            <a:spLocks noGrp="1"/>
          </p:cNvSpPr>
          <p:nvPr>
            <p:ph type="sldNum" sz="quarter" idx="4"/>
          </p:nvPr>
        </p:nvSpPr>
        <p:spPr>
          <a:xfrm>
            <a:off x="11430000" y="6402358"/>
            <a:ext cx="669984" cy="365125"/>
          </a:xfrm>
          <a:prstGeom prst="rect">
            <a:avLst/>
          </a:prstGeom>
        </p:spPr>
        <p:txBody>
          <a:bodyPr/>
          <a:lstStyle/>
          <a:p>
            <a:fld id="{4539F025-D7F9-4E61-9C22-F15BE1C19EA8}" type="slidenum">
              <a:rPr lang="zh-CN" altLang="en-US" smtClean="0"/>
              <a:pPr/>
              <a:t>‹#›</a:t>
            </a:fld>
            <a:r>
              <a:rPr lang="en-US" altLang="zh-CN" dirty="0" smtClean="0"/>
              <a:t>/7</a:t>
            </a:r>
            <a:endParaRPr lang="zh-CN" altLang="en-US" dirty="0"/>
          </a:p>
        </p:txBody>
      </p:sp>
    </p:spTree>
    <p:extLst>
      <p:ext uri="{BB962C8B-B14F-4D97-AF65-F5344CB8AC3E}">
        <p14:creationId xmlns:p14="http://schemas.microsoft.com/office/powerpoint/2010/main" val="4738776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66" r:id="rId5"/>
    <p:sldLayoutId id="2147483681" r:id="rId6"/>
    <p:sldLayoutId id="2147483682" r:id="rId7"/>
    <p:sldLayoutId id="2147483683" r:id="rId8"/>
    <p:sldLayoutId id="2147483689" r:id="rId9"/>
    <p:sldLayoutId id="2147483660"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6.jpe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83.jpeg"/><Relationship Id="rId4" Type="http://schemas.openxmlformats.org/officeDocument/2006/relationships/image" Target="../media/image82.jpe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95.jpe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0.xml"/><Relationship Id="rId1" Type="http://schemas.openxmlformats.org/officeDocument/2006/relationships/slideLayout" Target="../slideLayouts/slideLayout5.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hyperlink" Target="https://zhuanlan.zhihu.com/p/37074222" TargetMode="External"/><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3301042"/>
            <a:ext cx="12192000" cy="1446550"/>
          </a:xfrm>
          <a:prstGeom prst="rect">
            <a:avLst/>
          </a:prstGeom>
          <a:noFill/>
        </p:spPr>
        <p:txBody>
          <a:bodyPr wrap="square" rtlCol="0">
            <a:spAutoFit/>
          </a:bodyPr>
          <a:lstStyle/>
          <a:p>
            <a:r>
              <a:rPr lang="en-US" altLang="zh-CN" sz="4400" dirty="0" smtClean="0">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rPr>
              <a:t>A Survey of face detection</a:t>
            </a:r>
          </a:p>
          <a:p>
            <a:endParaRPr lang="zh-CN" altLang="en-US" sz="4400" dirty="0">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endParaRPr>
          </a:p>
        </p:txBody>
      </p:sp>
      <p:sp>
        <p:nvSpPr>
          <p:cNvPr id="8" name="文本框 7"/>
          <p:cNvSpPr txBox="1"/>
          <p:nvPr/>
        </p:nvSpPr>
        <p:spPr>
          <a:xfrm>
            <a:off x="-1" y="4013609"/>
            <a:ext cx="12192001" cy="1077218"/>
          </a:xfrm>
          <a:prstGeom prst="rect">
            <a:avLst/>
          </a:prstGeom>
          <a:noFill/>
        </p:spPr>
        <p:txBody>
          <a:bodyPr wrap="square" rtlCol="0">
            <a:spAutoFit/>
          </a:bodyPr>
          <a:lstStyle/>
          <a:p>
            <a:r>
              <a:rPr lang="en-US" altLang="zh-CN" sz="3200" dirty="0" smtClean="0">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rPr>
              <a:t>Jacky Lin</a:t>
            </a:r>
          </a:p>
          <a:p>
            <a:endParaRPr lang="zh-CN" altLang="en-US" sz="3200" dirty="0">
              <a:solidFill>
                <a:schemeClr val="bg1"/>
              </a:solidFill>
              <a:latin typeface="思源黑体 CN Medium" panose="020B0600000000000000" pitchFamily="34" charset="-122"/>
              <a:ea typeface="思源黑体 CN Medium" panose="020B0600000000000000" pitchFamily="34" charset="-122"/>
              <a:cs typeface="Arial Unicode MS" panose="020B0604020202020204" pitchFamily="34" charset="-122"/>
            </a:endParaRPr>
          </a:p>
        </p:txBody>
      </p:sp>
      <p:sp>
        <p:nvSpPr>
          <p:cNvPr id="4" name="矩形 3"/>
          <p:cNvSpPr/>
          <p:nvPr/>
        </p:nvSpPr>
        <p:spPr>
          <a:xfrm>
            <a:off x="0" y="4657079"/>
            <a:ext cx="6423804" cy="98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2541" y="4784870"/>
            <a:ext cx="2369388" cy="400110"/>
          </a:xfrm>
          <a:prstGeom prst="rect">
            <a:avLst/>
          </a:prstGeom>
          <a:noFill/>
        </p:spPr>
        <p:txBody>
          <a:bodyPr wrap="square" rtlCol="0">
            <a:spAutoFit/>
          </a:bodyPr>
          <a:lstStyle/>
          <a:p>
            <a:fld id="{9EFD879C-D554-41B6-A482-E047E0BA58F2}" type="datetime1">
              <a:rPr lang="en-US" altLang="zh-CN" sz="2000" smtClean="0">
                <a:solidFill>
                  <a:schemeClr val="bg1"/>
                </a:solidFill>
                <a:latin typeface="思源黑体 CN Light" panose="020B0300000000000000" pitchFamily="34" charset="-122"/>
                <a:ea typeface="思源黑体 CN Light" panose="020B0300000000000000" pitchFamily="34" charset="-122"/>
                <a:cs typeface="Arial Unicode MS" panose="020B0604020202020204" pitchFamily="34" charset="-122"/>
              </a:rPr>
              <a:t>11/29/2018</a:t>
            </a:fld>
            <a:endParaRPr lang="zh-CN" altLang="en-US" sz="2000" dirty="0">
              <a:solidFill>
                <a:schemeClr val="bg1"/>
              </a:solidFill>
              <a:latin typeface="思源黑体 CN Light" panose="020B0300000000000000" pitchFamily="34" charset="-122"/>
              <a:ea typeface="思源黑体 CN Light" panose="020B0300000000000000" pitchFamily="34" charset="-122"/>
              <a:cs typeface="Arial Unicode MS" panose="020B0604020202020204" pitchFamily="34" charset="-122"/>
            </a:endParaRPr>
          </a:p>
        </p:txBody>
      </p:sp>
    </p:spTree>
    <p:extLst>
      <p:ext uri="{BB962C8B-B14F-4D97-AF65-F5344CB8AC3E}">
        <p14:creationId xmlns:p14="http://schemas.microsoft.com/office/powerpoint/2010/main" val="2073448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10</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1. </a:t>
            </a:r>
            <a:r>
              <a:rPr lang="en-US" altLang="zh-CN" sz="4000" dirty="0"/>
              <a:t>Dataset/Benchmark</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6519930" cy="4708525"/>
          </a:xfrm>
        </p:spPr>
        <p:txBody>
          <a:bodyPr/>
          <a:lstStyle/>
          <a:p>
            <a:r>
              <a:rPr lang="en-US" altLang="zh-CN" dirty="0" smtClean="0"/>
              <a:t>1.4  </a:t>
            </a:r>
            <a:r>
              <a:rPr lang="en-US" altLang="zh-CN" dirty="0"/>
              <a:t>ICCVW2012_AFLW</a:t>
            </a:r>
            <a:endParaRPr lang="en-US" altLang="zh-CN" dirty="0" smtClean="0"/>
          </a:p>
          <a:p>
            <a:pPr lvl="1"/>
            <a:endParaRPr lang="en-US" altLang="zh-CN" b="1" dirty="0" smtClean="0"/>
          </a:p>
          <a:p>
            <a:pPr lvl="1"/>
            <a:r>
              <a:rPr lang="en-US" altLang="zh-CN" dirty="0"/>
              <a:t>21997 images, 25993 labeled faces, containing a </a:t>
            </a:r>
            <a:r>
              <a:rPr lang="en-US" altLang="zh-CN" dirty="0" err="1"/>
              <a:t>bbox</a:t>
            </a:r>
            <a:r>
              <a:rPr lang="en-US" altLang="zh-CN" dirty="0"/>
              <a:t> and 21 landmark </a:t>
            </a:r>
            <a:r>
              <a:rPr lang="en-US" altLang="zh-CN" dirty="0" smtClean="0"/>
              <a:t>information</a:t>
            </a:r>
          </a:p>
          <a:p>
            <a:pPr lvl="1"/>
            <a:endParaRPr lang="en-US" altLang="zh-CN" dirty="0" smtClean="0"/>
          </a:p>
          <a:p>
            <a:pPr lvl="1"/>
            <a:r>
              <a:rPr lang="en-US" altLang="zh-CN" dirty="0" smtClean="0"/>
              <a:t>16k images can </a:t>
            </a:r>
            <a:r>
              <a:rPr lang="en-US" altLang="zh-CN" dirty="0"/>
              <a:t>be used for </a:t>
            </a:r>
            <a:r>
              <a:rPr lang="en-US" altLang="zh-CN" dirty="0" smtClean="0"/>
              <a:t>training</a:t>
            </a:r>
            <a:endParaRPr lang="en-US" altLang="zh-CN" dirty="0"/>
          </a:p>
          <a:p>
            <a:pPr lvl="2"/>
            <a:endParaRPr lang="zh-CN" altLang="en-US" dirty="0"/>
          </a:p>
        </p:txBody>
      </p:sp>
      <p:pic>
        <p:nvPicPr>
          <p:cNvPr id="5" name="图片 4"/>
          <p:cNvPicPr>
            <a:picLocks noChangeAspect="1"/>
          </p:cNvPicPr>
          <p:nvPr/>
        </p:nvPicPr>
        <p:blipFill>
          <a:blip r:embed="rId3"/>
          <a:stretch>
            <a:fillRect/>
          </a:stretch>
        </p:blipFill>
        <p:spPr>
          <a:xfrm>
            <a:off x="7526436" y="1128342"/>
            <a:ext cx="2857500" cy="4829175"/>
          </a:xfrm>
          <a:prstGeom prst="rect">
            <a:avLst/>
          </a:prstGeom>
        </p:spPr>
      </p:pic>
    </p:spTree>
    <p:extLst>
      <p:ext uri="{BB962C8B-B14F-4D97-AF65-F5344CB8AC3E}">
        <p14:creationId xmlns:p14="http://schemas.microsoft.com/office/powerpoint/2010/main" val="890253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11</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1. </a:t>
            </a:r>
            <a:r>
              <a:rPr lang="en-US" altLang="zh-CN" sz="4000" dirty="0"/>
              <a:t>Dataset/Benchmark</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835076" cy="4708525"/>
          </a:xfrm>
        </p:spPr>
        <p:txBody>
          <a:bodyPr/>
          <a:lstStyle/>
          <a:p>
            <a:r>
              <a:rPr lang="en-US" altLang="zh-CN" dirty="0" smtClean="0"/>
              <a:t>1.5  </a:t>
            </a:r>
            <a:r>
              <a:rPr lang="en-US" altLang="zh-CN" dirty="0"/>
              <a:t>IVC2014_PASCAL FACE</a:t>
            </a:r>
            <a:endParaRPr lang="en-US" altLang="zh-CN" dirty="0" smtClean="0"/>
          </a:p>
          <a:p>
            <a:pPr lvl="1"/>
            <a:endParaRPr lang="en-US" altLang="zh-CN" b="1" dirty="0" smtClean="0"/>
          </a:p>
          <a:p>
            <a:pPr lvl="1"/>
            <a:r>
              <a:rPr lang="en-US" altLang="zh-CN" dirty="0"/>
              <a:t>Collected from images of people's categories in pascal </a:t>
            </a:r>
            <a:r>
              <a:rPr lang="en-US" altLang="zh-CN" dirty="0" err="1" smtClean="0"/>
              <a:t>voc</a:t>
            </a:r>
            <a:r>
              <a:rPr lang="en-US" altLang="zh-CN" dirty="0" smtClean="0"/>
              <a:t> </a:t>
            </a:r>
          </a:p>
          <a:p>
            <a:pPr lvl="1"/>
            <a:endParaRPr lang="en-US" altLang="zh-CN" dirty="0"/>
          </a:p>
          <a:p>
            <a:pPr lvl="1"/>
            <a:r>
              <a:rPr lang="en-US" altLang="zh-CN" dirty="0" smtClean="0"/>
              <a:t>851 </a:t>
            </a:r>
            <a:r>
              <a:rPr lang="en-US" altLang="zh-CN" dirty="0"/>
              <a:t>images, 1341 labeled faces;</a:t>
            </a:r>
          </a:p>
          <a:p>
            <a:pPr lvl="2"/>
            <a:endParaRPr lang="zh-CN" altLang="en-US" dirty="0"/>
          </a:p>
        </p:txBody>
      </p:sp>
      <p:pic>
        <p:nvPicPr>
          <p:cNvPr id="6" name="图片 5"/>
          <p:cNvPicPr>
            <a:picLocks noChangeAspect="1"/>
          </p:cNvPicPr>
          <p:nvPr/>
        </p:nvPicPr>
        <p:blipFill>
          <a:blip r:embed="rId3"/>
          <a:stretch>
            <a:fillRect/>
          </a:stretch>
        </p:blipFill>
        <p:spPr>
          <a:xfrm>
            <a:off x="1527398" y="3749533"/>
            <a:ext cx="8477250" cy="1619250"/>
          </a:xfrm>
          <a:prstGeom prst="rect">
            <a:avLst/>
          </a:prstGeom>
        </p:spPr>
      </p:pic>
    </p:spTree>
    <p:extLst>
      <p:ext uri="{BB962C8B-B14F-4D97-AF65-F5344CB8AC3E}">
        <p14:creationId xmlns:p14="http://schemas.microsoft.com/office/powerpoint/2010/main" val="2082067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12</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1. </a:t>
            </a:r>
            <a:r>
              <a:rPr lang="en-US" altLang="zh-CN" sz="4000" dirty="0"/>
              <a:t>Dataset/Benchmark</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835076" cy="4708525"/>
          </a:xfrm>
        </p:spPr>
        <p:txBody>
          <a:bodyPr/>
          <a:lstStyle/>
          <a:p>
            <a:r>
              <a:rPr lang="en-US" altLang="zh-CN" dirty="0" smtClean="0"/>
              <a:t>1.6 </a:t>
            </a:r>
            <a:r>
              <a:rPr lang="en-US" altLang="zh-CN" dirty="0"/>
              <a:t>CVPR2015_IJB-A</a:t>
            </a:r>
            <a:endParaRPr lang="en-US" altLang="zh-CN" dirty="0" smtClean="0"/>
          </a:p>
          <a:p>
            <a:pPr lvl="1"/>
            <a:endParaRPr lang="en-US" altLang="zh-CN" b="1" dirty="0" smtClean="0"/>
          </a:p>
          <a:p>
            <a:pPr lvl="1"/>
            <a:r>
              <a:rPr lang="en-US" altLang="zh-CN" dirty="0"/>
              <a:t>24,327 images, 49,759 </a:t>
            </a:r>
            <a:r>
              <a:rPr lang="en-US" altLang="zh-CN" dirty="0" smtClean="0"/>
              <a:t>labeled faces</a:t>
            </a:r>
          </a:p>
          <a:p>
            <a:pPr lvl="1"/>
            <a:endParaRPr lang="en-US" altLang="zh-CN" dirty="0"/>
          </a:p>
          <a:p>
            <a:pPr lvl="1"/>
            <a:r>
              <a:rPr lang="en-US" altLang="zh-CN" dirty="0" smtClean="0"/>
              <a:t>Can </a:t>
            </a:r>
            <a:r>
              <a:rPr lang="en-US" altLang="zh-CN" dirty="0"/>
              <a:t>be used for face detection + </a:t>
            </a:r>
            <a:r>
              <a:rPr lang="en-US" altLang="zh-CN" dirty="0" smtClean="0"/>
              <a:t>recognition</a:t>
            </a:r>
            <a:endParaRPr lang="zh-CN" altLang="en-US" dirty="0"/>
          </a:p>
        </p:txBody>
      </p:sp>
      <p:pic>
        <p:nvPicPr>
          <p:cNvPr id="5" name="图片 4"/>
          <p:cNvPicPr>
            <a:picLocks noChangeAspect="1"/>
          </p:cNvPicPr>
          <p:nvPr/>
        </p:nvPicPr>
        <p:blipFill>
          <a:blip r:embed="rId3"/>
          <a:stretch>
            <a:fillRect/>
          </a:stretch>
        </p:blipFill>
        <p:spPr>
          <a:xfrm>
            <a:off x="2641823" y="3633595"/>
            <a:ext cx="6248400" cy="1390650"/>
          </a:xfrm>
          <a:prstGeom prst="rect">
            <a:avLst/>
          </a:prstGeom>
        </p:spPr>
      </p:pic>
    </p:spTree>
    <p:extLst>
      <p:ext uri="{BB962C8B-B14F-4D97-AF65-F5344CB8AC3E}">
        <p14:creationId xmlns:p14="http://schemas.microsoft.com/office/powerpoint/2010/main" val="2026828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13</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1. </a:t>
            </a:r>
            <a:r>
              <a:rPr lang="en-US" altLang="zh-CN" sz="4000" dirty="0"/>
              <a:t>Dataset/Benchmark</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835076" cy="4708525"/>
          </a:xfrm>
        </p:spPr>
        <p:txBody>
          <a:bodyPr/>
          <a:lstStyle/>
          <a:p>
            <a:r>
              <a:rPr lang="en-US" altLang="zh-CN" dirty="0" smtClean="0"/>
              <a:t>1.7 </a:t>
            </a:r>
            <a:r>
              <a:rPr lang="en-US" altLang="zh-CN" dirty="0"/>
              <a:t>ICFG2015_MALF</a:t>
            </a:r>
            <a:endParaRPr lang="en-US" altLang="zh-CN" dirty="0" smtClean="0"/>
          </a:p>
          <a:p>
            <a:pPr lvl="1"/>
            <a:r>
              <a:rPr lang="en-US" altLang="zh-CN" dirty="0" smtClean="0"/>
              <a:t>5,250 </a:t>
            </a:r>
            <a:r>
              <a:rPr lang="en-US" altLang="zh-CN" dirty="0"/>
              <a:t>images, 11,931 labeled faces, </a:t>
            </a:r>
            <a:endParaRPr lang="en-US" altLang="zh-CN" dirty="0" smtClean="0"/>
          </a:p>
          <a:p>
            <a:pPr lvl="1"/>
            <a:r>
              <a:rPr lang="en-US" altLang="zh-CN" dirty="0" smtClean="0"/>
              <a:t>Supports </a:t>
            </a:r>
            <a:r>
              <a:rPr lang="en-US" altLang="zh-CN" dirty="0"/>
              <a:t>fine-grained evaluation, various fine-grained attributes: occlusion, gesture, expression, </a:t>
            </a:r>
            <a:r>
              <a:rPr lang="en-US" altLang="zh-CN" dirty="0" err="1"/>
              <a:t>etc</a:t>
            </a:r>
            <a:endParaRPr lang="en-US" altLang="zh-CN" dirty="0"/>
          </a:p>
          <a:p>
            <a:pPr lvl="1"/>
            <a:endParaRPr lang="zh-CN" altLang="en-US" dirty="0"/>
          </a:p>
        </p:txBody>
      </p:sp>
      <p:pic>
        <p:nvPicPr>
          <p:cNvPr id="6" name="图片 5"/>
          <p:cNvPicPr>
            <a:picLocks noChangeAspect="1"/>
          </p:cNvPicPr>
          <p:nvPr/>
        </p:nvPicPr>
        <p:blipFill>
          <a:blip r:embed="rId3"/>
          <a:stretch>
            <a:fillRect/>
          </a:stretch>
        </p:blipFill>
        <p:spPr>
          <a:xfrm>
            <a:off x="671980" y="2944783"/>
            <a:ext cx="10001250" cy="3457575"/>
          </a:xfrm>
          <a:prstGeom prst="rect">
            <a:avLst/>
          </a:prstGeom>
        </p:spPr>
      </p:pic>
    </p:spTree>
    <p:extLst>
      <p:ext uri="{BB962C8B-B14F-4D97-AF65-F5344CB8AC3E}">
        <p14:creationId xmlns:p14="http://schemas.microsoft.com/office/powerpoint/2010/main" val="3970106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14</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1. </a:t>
            </a:r>
            <a:r>
              <a:rPr lang="en-US" altLang="zh-CN" sz="4000" dirty="0"/>
              <a:t>Dataset/Benchmark</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835076" cy="4708525"/>
          </a:xfrm>
        </p:spPr>
        <p:txBody>
          <a:bodyPr/>
          <a:lstStyle/>
          <a:p>
            <a:r>
              <a:rPr lang="en-US" altLang="zh-CN" dirty="0" smtClean="0"/>
              <a:t>1.8 </a:t>
            </a:r>
            <a:r>
              <a:rPr lang="en-US" altLang="zh-CN" dirty="0"/>
              <a:t>CVPR2016_WIDER </a:t>
            </a:r>
            <a:r>
              <a:rPr lang="en-US" altLang="zh-CN" dirty="0" smtClean="0"/>
              <a:t>FACE</a:t>
            </a:r>
          </a:p>
          <a:p>
            <a:pPr lvl="1"/>
            <a:r>
              <a:rPr lang="en-US" altLang="zh-CN" dirty="0" smtClean="0"/>
              <a:t>32,203 face images, 393,703 labeled faces, 10 times higher than database before 2016</a:t>
            </a:r>
          </a:p>
          <a:p>
            <a:pPr lvl="1"/>
            <a:r>
              <a:rPr lang="en-US" altLang="zh-CN" dirty="0"/>
              <a:t>Divided into 60 types of events</a:t>
            </a:r>
            <a:endParaRPr lang="zh-CN" altLang="en-US" dirty="0"/>
          </a:p>
        </p:txBody>
      </p:sp>
      <p:pic>
        <p:nvPicPr>
          <p:cNvPr id="5" name="图片 4"/>
          <p:cNvPicPr>
            <a:picLocks noChangeAspect="1"/>
          </p:cNvPicPr>
          <p:nvPr/>
        </p:nvPicPr>
        <p:blipFill>
          <a:blip r:embed="rId3"/>
          <a:stretch>
            <a:fillRect/>
          </a:stretch>
        </p:blipFill>
        <p:spPr>
          <a:xfrm>
            <a:off x="1518974" y="3130084"/>
            <a:ext cx="8494097" cy="2857774"/>
          </a:xfrm>
          <a:prstGeom prst="rect">
            <a:avLst/>
          </a:prstGeom>
        </p:spPr>
      </p:pic>
    </p:spTree>
    <p:extLst>
      <p:ext uri="{BB962C8B-B14F-4D97-AF65-F5344CB8AC3E}">
        <p14:creationId xmlns:p14="http://schemas.microsoft.com/office/powerpoint/2010/main" val="466780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15</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1. </a:t>
            </a:r>
            <a:r>
              <a:rPr lang="en-US" altLang="zh-CN" sz="4000" dirty="0"/>
              <a:t>Dataset/Benchmark</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835076" cy="4708525"/>
          </a:xfrm>
        </p:spPr>
        <p:txBody>
          <a:bodyPr/>
          <a:lstStyle/>
          <a:p>
            <a:r>
              <a:rPr lang="en-US" altLang="zh-CN" dirty="0" smtClean="0"/>
              <a:t>1.9 CVPR2017_MAFA</a:t>
            </a:r>
          </a:p>
          <a:p>
            <a:pPr lvl="1"/>
            <a:r>
              <a:rPr lang="en-US" altLang="zh-CN" dirty="0"/>
              <a:t>30,811 </a:t>
            </a:r>
            <a:r>
              <a:rPr lang="en-US" altLang="zh-CN" dirty="0" smtClean="0"/>
              <a:t>images with occlusion faces from Google, Bing, Flickr</a:t>
            </a:r>
          </a:p>
          <a:p>
            <a:pPr lvl="1"/>
            <a:r>
              <a:rPr lang="en-US" altLang="zh-CN" dirty="0"/>
              <a:t>The minimum length </a:t>
            </a:r>
            <a:r>
              <a:rPr lang="en-US" altLang="zh-CN" dirty="0" smtClean="0"/>
              <a:t>of </a:t>
            </a:r>
            <a:r>
              <a:rPr lang="en-US" altLang="zh-CN" dirty="0"/>
              <a:t>the </a:t>
            </a:r>
            <a:r>
              <a:rPr lang="en-US" altLang="zh-CN" dirty="0" smtClean="0"/>
              <a:t>image is 80 pixels</a:t>
            </a:r>
          </a:p>
          <a:p>
            <a:pPr lvl="1"/>
            <a:r>
              <a:rPr lang="en-US" altLang="zh-CN" dirty="0"/>
              <a:t>6 </a:t>
            </a:r>
            <a:r>
              <a:rPr lang="en-US" altLang="zh-CN" dirty="0" smtClean="0"/>
              <a:t>Attributes</a:t>
            </a:r>
            <a:r>
              <a:rPr lang="en-US" altLang="zh-CN" dirty="0"/>
              <a:t>: 3 position type labels, 3 face attribute labels </a:t>
            </a:r>
            <a:endParaRPr lang="zh-CN" altLang="en-US" dirty="0"/>
          </a:p>
        </p:txBody>
      </p:sp>
      <p:pic>
        <p:nvPicPr>
          <p:cNvPr id="6" name="图片 5"/>
          <p:cNvPicPr>
            <a:picLocks noChangeAspect="1"/>
          </p:cNvPicPr>
          <p:nvPr/>
        </p:nvPicPr>
        <p:blipFill>
          <a:blip r:embed="rId3"/>
          <a:stretch>
            <a:fillRect/>
          </a:stretch>
        </p:blipFill>
        <p:spPr>
          <a:xfrm>
            <a:off x="1364055" y="3024682"/>
            <a:ext cx="7995702" cy="3377676"/>
          </a:xfrm>
          <a:prstGeom prst="rect">
            <a:avLst/>
          </a:prstGeom>
        </p:spPr>
      </p:pic>
    </p:spTree>
    <p:extLst>
      <p:ext uri="{BB962C8B-B14F-4D97-AF65-F5344CB8AC3E}">
        <p14:creationId xmlns:p14="http://schemas.microsoft.com/office/powerpoint/2010/main" val="1968153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16</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1. </a:t>
            </a:r>
            <a:r>
              <a:rPr lang="en-US" altLang="zh-CN" sz="4000" dirty="0"/>
              <a:t>Dataset/Benchmark</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091822" cy="4708525"/>
          </a:xfrm>
        </p:spPr>
        <p:txBody>
          <a:bodyPr/>
          <a:lstStyle/>
          <a:p>
            <a:r>
              <a:rPr lang="en-US" altLang="zh-CN" dirty="0" smtClean="0"/>
              <a:t>1.10 4K-Face</a:t>
            </a:r>
          </a:p>
          <a:p>
            <a:pPr lvl="1"/>
            <a:endParaRPr lang="en-US" altLang="zh-CN" dirty="0" smtClean="0"/>
          </a:p>
          <a:p>
            <a:pPr lvl="1"/>
            <a:r>
              <a:rPr lang="en-US" altLang="zh-CN" dirty="0" smtClean="0"/>
              <a:t>A subset of WIDER FACE, only resolution more than 4K are kept</a:t>
            </a:r>
          </a:p>
          <a:p>
            <a:pPr lvl="1"/>
            <a:endParaRPr lang="en-US" altLang="zh-CN" dirty="0" smtClean="0"/>
          </a:p>
          <a:p>
            <a:pPr lvl="1"/>
            <a:r>
              <a:rPr lang="en-US" altLang="zh-CN" dirty="0" smtClean="0"/>
              <a:t>5,102 images with more than 30,000 annotated boxes</a:t>
            </a:r>
          </a:p>
        </p:txBody>
      </p:sp>
      <p:pic>
        <p:nvPicPr>
          <p:cNvPr id="5" name="图片 4"/>
          <p:cNvPicPr>
            <a:picLocks noChangeAspect="1"/>
          </p:cNvPicPr>
          <p:nvPr/>
        </p:nvPicPr>
        <p:blipFill>
          <a:blip r:embed="rId3"/>
          <a:stretch>
            <a:fillRect/>
          </a:stretch>
        </p:blipFill>
        <p:spPr>
          <a:xfrm>
            <a:off x="5409355" y="1676207"/>
            <a:ext cx="6191250" cy="3914775"/>
          </a:xfrm>
          <a:prstGeom prst="rect">
            <a:avLst/>
          </a:prstGeom>
        </p:spPr>
      </p:pic>
    </p:spTree>
    <p:extLst>
      <p:ext uri="{BB962C8B-B14F-4D97-AF65-F5344CB8AC3E}">
        <p14:creationId xmlns:p14="http://schemas.microsoft.com/office/powerpoint/2010/main" val="221929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17</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2. Traditional Solution</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091822" cy="4708525"/>
          </a:xfrm>
        </p:spPr>
        <p:txBody>
          <a:bodyPr/>
          <a:lstStyle/>
          <a:p>
            <a:r>
              <a:rPr lang="en-US" altLang="zh-CN" dirty="0" smtClean="0"/>
              <a:t>2.1  Overview</a:t>
            </a:r>
          </a:p>
          <a:p>
            <a:pPr lvl="1"/>
            <a:endParaRPr lang="en-US" altLang="zh-CN" dirty="0" smtClean="0"/>
          </a:p>
        </p:txBody>
      </p:sp>
      <p:pic>
        <p:nvPicPr>
          <p:cNvPr id="8" name="图片 7"/>
          <p:cNvPicPr>
            <a:picLocks noChangeAspect="1"/>
          </p:cNvPicPr>
          <p:nvPr/>
        </p:nvPicPr>
        <p:blipFill>
          <a:blip r:embed="rId3"/>
          <a:stretch>
            <a:fillRect/>
          </a:stretch>
        </p:blipFill>
        <p:spPr>
          <a:xfrm>
            <a:off x="1807610" y="2304086"/>
            <a:ext cx="6803914" cy="3274781"/>
          </a:xfrm>
          <a:prstGeom prst="rect">
            <a:avLst/>
          </a:prstGeom>
        </p:spPr>
      </p:pic>
    </p:spTree>
    <p:extLst>
      <p:ext uri="{BB962C8B-B14F-4D97-AF65-F5344CB8AC3E}">
        <p14:creationId xmlns:p14="http://schemas.microsoft.com/office/powerpoint/2010/main" val="3545732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18</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2. Traditional Solution</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465488" cy="4708525"/>
          </a:xfrm>
        </p:spPr>
        <p:txBody>
          <a:bodyPr/>
          <a:lstStyle/>
          <a:p>
            <a:r>
              <a:rPr lang="en-US" altLang="zh-CN" dirty="0" smtClean="0"/>
              <a:t>2.2  2004IJCV_VJ: Robust real-time face detection</a:t>
            </a:r>
          </a:p>
          <a:p>
            <a:pPr lvl="1"/>
            <a:r>
              <a:rPr lang="en-US" altLang="zh-CN" dirty="0" err="1" smtClean="0"/>
              <a:t>Haar</a:t>
            </a:r>
            <a:r>
              <a:rPr lang="en-US" altLang="zh-CN" dirty="0" smtClean="0"/>
              <a:t> </a:t>
            </a:r>
            <a:r>
              <a:rPr lang="en-US" altLang="zh-CN" dirty="0" err="1" smtClean="0"/>
              <a:t>feaures</a:t>
            </a:r>
            <a:endParaRPr lang="en-US" altLang="zh-CN" dirty="0" smtClean="0"/>
          </a:p>
          <a:p>
            <a:pPr lvl="1"/>
            <a:endParaRPr lang="en-US" altLang="zh-CN" dirty="0" smtClean="0"/>
          </a:p>
          <a:p>
            <a:pPr lvl="1"/>
            <a:r>
              <a:rPr lang="en-US" altLang="zh-CN" dirty="0" err="1" smtClean="0"/>
              <a:t>Adaboost</a:t>
            </a:r>
            <a:r>
              <a:rPr lang="en-US" altLang="zh-CN" dirty="0" smtClean="0"/>
              <a:t> classifier</a:t>
            </a:r>
          </a:p>
          <a:p>
            <a:pPr lvl="1"/>
            <a:endParaRPr lang="en-US" altLang="zh-CN" dirty="0" smtClean="0"/>
          </a:p>
          <a:p>
            <a:pPr lvl="1"/>
            <a:r>
              <a:rPr lang="en-US" altLang="zh-CN" dirty="0" smtClean="0"/>
              <a:t>Cascade structure</a:t>
            </a:r>
          </a:p>
          <a:p>
            <a:pPr lvl="1"/>
            <a:endParaRPr lang="en-US" altLang="zh-CN" dirty="0" smtClean="0"/>
          </a:p>
          <a:p>
            <a:pPr lvl="1"/>
            <a:r>
              <a:rPr lang="en-US" altLang="zh-CN" dirty="0" smtClean="0"/>
              <a:t>Integral Map for accelerate harr feature</a:t>
            </a:r>
          </a:p>
          <a:p>
            <a:pPr lvl="2"/>
            <a:r>
              <a:rPr lang="en-US" altLang="zh-CN" dirty="0" err="1" smtClean="0"/>
              <a:t>Sd</a:t>
            </a:r>
            <a:r>
              <a:rPr lang="en-US" altLang="zh-CN" dirty="0" smtClean="0"/>
              <a:t> </a:t>
            </a:r>
            <a:r>
              <a:rPr lang="en-US" altLang="zh-CN" dirty="0"/>
              <a:t>= S4-S2-S3+S1</a:t>
            </a:r>
            <a:endParaRPr lang="zh-CN" altLang="en-US" dirty="0"/>
          </a:p>
          <a:p>
            <a:pPr lvl="1"/>
            <a:endParaRPr lang="en-US" altLang="zh-CN" dirty="0" smtClean="0"/>
          </a:p>
        </p:txBody>
      </p:sp>
      <p:sp>
        <p:nvSpPr>
          <p:cNvPr id="5" name="AutoShape 2" descr="Image result for Adaboo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Image result for Adaboos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a:stretch>
            <a:fillRect/>
          </a:stretch>
        </p:blipFill>
        <p:spPr>
          <a:xfrm>
            <a:off x="7573706" y="4087612"/>
            <a:ext cx="3775776" cy="2123874"/>
          </a:xfrm>
          <a:prstGeom prst="rect">
            <a:avLst/>
          </a:prstGeom>
        </p:spPr>
      </p:pic>
      <p:pic>
        <p:nvPicPr>
          <p:cNvPr id="10" name="图片 9"/>
          <p:cNvPicPr>
            <a:picLocks noChangeAspect="1"/>
          </p:cNvPicPr>
          <p:nvPr/>
        </p:nvPicPr>
        <p:blipFill>
          <a:blip r:embed="rId4"/>
          <a:stretch>
            <a:fillRect/>
          </a:stretch>
        </p:blipFill>
        <p:spPr>
          <a:xfrm>
            <a:off x="8526441" y="1913913"/>
            <a:ext cx="2333625" cy="1838325"/>
          </a:xfrm>
          <a:prstGeom prst="rect">
            <a:avLst/>
          </a:prstGeom>
        </p:spPr>
      </p:pic>
      <p:pic>
        <p:nvPicPr>
          <p:cNvPr id="11" name="图片 10"/>
          <p:cNvPicPr>
            <a:picLocks noChangeAspect="1"/>
          </p:cNvPicPr>
          <p:nvPr/>
        </p:nvPicPr>
        <p:blipFill>
          <a:blip r:embed="rId5"/>
          <a:stretch>
            <a:fillRect/>
          </a:stretch>
        </p:blipFill>
        <p:spPr>
          <a:xfrm>
            <a:off x="4273622" y="1956776"/>
            <a:ext cx="2809875" cy="1752600"/>
          </a:xfrm>
          <a:prstGeom prst="rect">
            <a:avLst/>
          </a:prstGeom>
        </p:spPr>
      </p:pic>
      <p:pic>
        <p:nvPicPr>
          <p:cNvPr id="6" name="图片 5"/>
          <p:cNvPicPr>
            <a:picLocks noChangeAspect="1"/>
          </p:cNvPicPr>
          <p:nvPr/>
        </p:nvPicPr>
        <p:blipFill>
          <a:blip r:embed="rId6"/>
          <a:stretch>
            <a:fillRect/>
          </a:stretch>
        </p:blipFill>
        <p:spPr>
          <a:xfrm>
            <a:off x="896357" y="4944636"/>
            <a:ext cx="5249750" cy="1266850"/>
          </a:xfrm>
          <a:prstGeom prst="rect">
            <a:avLst/>
          </a:prstGeom>
        </p:spPr>
      </p:pic>
    </p:spTree>
    <p:extLst>
      <p:ext uri="{BB962C8B-B14F-4D97-AF65-F5344CB8AC3E}">
        <p14:creationId xmlns:p14="http://schemas.microsoft.com/office/powerpoint/2010/main" val="520066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19</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2. Traditional Solution</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465488" cy="4708525"/>
          </a:xfrm>
        </p:spPr>
        <p:txBody>
          <a:bodyPr/>
          <a:lstStyle/>
          <a:p>
            <a:r>
              <a:rPr lang="en-US" altLang="zh-CN" dirty="0"/>
              <a:t>2.2  2004IJCV_VJ: Robust real-time face detection</a:t>
            </a:r>
            <a:endParaRPr lang="en-US" altLang="zh-CN" dirty="0" smtClean="0"/>
          </a:p>
          <a:p>
            <a:pPr lvl="1"/>
            <a:endParaRPr lang="en-US" altLang="zh-CN" dirty="0" smtClean="0"/>
          </a:p>
          <a:p>
            <a:pPr lvl="1"/>
            <a:r>
              <a:rPr lang="en-US" altLang="zh-CN" dirty="0" smtClean="0"/>
              <a:t>Advantages:</a:t>
            </a:r>
          </a:p>
          <a:p>
            <a:pPr lvl="2"/>
            <a:r>
              <a:rPr lang="en-US" altLang="zh-CN" dirty="0" smtClean="0"/>
              <a:t>Fast</a:t>
            </a:r>
          </a:p>
          <a:p>
            <a:pPr lvl="2"/>
            <a:r>
              <a:rPr lang="en-US" altLang="zh-CN" dirty="0" smtClean="0"/>
              <a:t>Provide insights to other </a:t>
            </a:r>
            <a:r>
              <a:rPr lang="en-US" altLang="zh-CN" dirty="0" err="1" smtClean="0"/>
              <a:t>fd</a:t>
            </a:r>
            <a:r>
              <a:rPr lang="en-US" altLang="zh-CN" dirty="0" smtClean="0"/>
              <a:t> method</a:t>
            </a:r>
          </a:p>
          <a:p>
            <a:pPr lvl="2"/>
            <a:endParaRPr lang="en-US" altLang="zh-CN" dirty="0"/>
          </a:p>
          <a:p>
            <a:pPr lvl="1"/>
            <a:r>
              <a:rPr lang="en-US" altLang="zh-CN" dirty="0" smtClean="0"/>
              <a:t>Disadvantages:</a:t>
            </a:r>
          </a:p>
          <a:p>
            <a:pPr lvl="2"/>
            <a:r>
              <a:rPr lang="en-US" altLang="zh-CN" dirty="0" smtClean="0"/>
              <a:t>Accuracy</a:t>
            </a:r>
          </a:p>
        </p:txBody>
      </p:sp>
      <p:sp>
        <p:nvSpPr>
          <p:cNvPr id="5" name="AutoShape 2" descr="Image result for Adaboo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Image result for Adaboos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949186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2</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Contents</a:t>
            </a:r>
            <a:endParaRPr lang="zh-CN" altLang="en-US" sz="4000" dirty="0"/>
          </a:p>
        </p:txBody>
      </p:sp>
      <p:sp>
        <p:nvSpPr>
          <p:cNvPr id="4" name="文本占位符 3"/>
          <p:cNvSpPr>
            <a:spLocks noGrp="1"/>
          </p:cNvSpPr>
          <p:nvPr>
            <p:ph type="body" sz="quarter" idx="14"/>
          </p:nvPr>
        </p:nvSpPr>
        <p:spPr/>
        <p:txBody>
          <a:bodyPr/>
          <a:lstStyle/>
          <a:p>
            <a:endParaRPr lang="en-US" altLang="zh-CN" dirty="0" smtClean="0"/>
          </a:p>
          <a:p>
            <a:r>
              <a:rPr lang="en-US" altLang="zh-CN" dirty="0" smtClean="0"/>
              <a:t>0. Background</a:t>
            </a:r>
          </a:p>
          <a:p>
            <a:r>
              <a:rPr lang="en-US" altLang="zh-CN" dirty="0" smtClean="0"/>
              <a:t>1. Dataset/Benchmark</a:t>
            </a:r>
          </a:p>
          <a:p>
            <a:r>
              <a:rPr lang="en-US" altLang="zh-CN" dirty="0" smtClean="0"/>
              <a:t>2. Traditional Solution</a:t>
            </a:r>
          </a:p>
          <a:p>
            <a:r>
              <a:rPr lang="en-US" altLang="zh-CN" dirty="0" smtClean="0"/>
              <a:t>3. CNN-based Solution – 1 stage </a:t>
            </a:r>
            <a:endParaRPr lang="zh-CN" altLang="en-US" dirty="0"/>
          </a:p>
          <a:p>
            <a:r>
              <a:rPr lang="en-US" altLang="zh-CN" dirty="0" smtClean="0"/>
              <a:t>4. CNN-based </a:t>
            </a:r>
            <a:r>
              <a:rPr lang="en-US" altLang="zh-CN" dirty="0"/>
              <a:t>Solution – </a:t>
            </a:r>
            <a:r>
              <a:rPr lang="en-US" altLang="zh-CN" dirty="0" smtClean="0"/>
              <a:t>2 stages</a:t>
            </a:r>
          </a:p>
          <a:p>
            <a:r>
              <a:rPr lang="en-US" altLang="zh-CN" dirty="0" smtClean="0"/>
              <a:t>5. Conclusions</a:t>
            </a:r>
          </a:p>
          <a:p>
            <a:endParaRPr lang="zh-CN" altLang="en-US" dirty="0"/>
          </a:p>
          <a:p>
            <a:endParaRPr lang="zh-CN" altLang="en-US" dirty="0"/>
          </a:p>
        </p:txBody>
      </p:sp>
    </p:spTree>
    <p:extLst>
      <p:ext uri="{BB962C8B-B14F-4D97-AF65-F5344CB8AC3E}">
        <p14:creationId xmlns:p14="http://schemas.microsoft.com/office/powerpoint/2010/main" val="1226430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20</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2. Traditional Solution</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465488" cy="4708525"/>
          </a:xfrm>
        </p:spPr>
        <p:txBody>
          <a:bodyPr/>
          <a:lstStyle/>
          <a:p>
            <a:r>
              <a:rPr lang="en-US" altLang="zh-CN" dirty="0"/>
              <a:t>2.2.1  ICCV2011_Face detection using surf </a:t>
            </a:r>
            <a:r>
              <a:rPr lang="en-US" altLang="zh-CN" dirty="0" smtClean="0"/>
              <a:t>cascade</a:t>
            </a:r>
          </a:p>
          <a:p>
            <a:endParaRPr lang="en-US" altLang="zh-CN" dirty="0" smtClean="0"/>
          </a:p>
          <a:p>
            <a:pPr lvl="1"/>
            <a:r>
              <a:rPr lang="en-US" altLang="zh-CN" dirty="0"/>
              <a:t>Speeded-Up Robust Features</a:t>
            </a:r>
          </a:p>
          <a:p>
            <a:pPr lvl="1"/>
            <a:endParaRPr lang="en-US" altLang="zh-CN" dirty="0" smtClean="0"/>
          </a:p>
          <a:p>
            <a:pPr lvl="1"/>
            <a:r>
              <a:rPr lang="en-US" altLang="zh-CN" dirty="0" smtClean="0"/>
              <a:t>Adds </a:t>
            </a:r>
            <a:r>
              <a:rPr lang="en-US" altLang="zh-CN" dirty="0"/>
              <a:t>a lot of features to improve the speed in every step</a:t>
            </a:r>
            <a:endParaRPr lang="en-US" altLang="zh-CN" dirty="0" smtClean="0"/>
          </a:p>
        </p:txBody>
      </p:sp>
      <p:sp>
        <p:nvSpPr>
          <p:cNvPr id="5" name="AutoShape 2" descr="Image result for Adaboo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Image result for Adaboos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3582201" y="3457949"/>
            <a:ext cx="2828925" cy="2695575"/>
          </a:xfrm>
          <a:prstGeom prst="rect">
            <a:avLst/>
          </a:prstGeom>
        </p:spPr>
      </p:pic>
    </p:spTree>
    <p:extLst>
      <p:ext uri="{BB962C8B-B14F-4D97-AF65-F5344CB8AC3E}">
        <p14:creationId xmlns:p14="http://schemas.microsoft.com/office/powerpoint/2010/main" val="768243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21</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2. Traditional Solution</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465488" cy="4708525"/>
          </a:xfrm>
        </p:spPr>
        <p:txBody>
          <a:bodyPr/>
          <a:lstStyle/>
          <a:p>
            <a:r>
              <a:rPr lang="en-US" altLang="zh-CN" dirty="0"/>
              <a:t>2.2.2  CVPR2006_ Fast Human Detection using A Cascade of Histograms of Oriented </a:t>
            </a:r>
            <a:r>
              <a:rPr lang="en-US" altLang="zh-CN" dirty="0" smtClean="0"/>
              <a:t>Gradients</a:t>
            </a:r>
          </a:p>
          <a:p>
            <a:endParaRPr lang="en-US" altLang="zh-CN" dirty="0" smtClean="0"/>
          </a:p>
          <a:p>
            <a:pPr lvl="1"/>
            <a:r>
              <a:rPr lang="en-US" altLang="zh-CN" dirty="0" err="1" smtClean="0"/>
              <a:t>HoG</a:t>
            </a:r>
            <a:r>
              <a:rPr lang="en-US" altLang="zh-CN" dirty="0" smtClean="0"/>
              <a:t> Features</a:t>
            </a:r>
            <a:endParaRPr lang="en-US" altLang="zh-CN" dirty="0"/>
          </a:p>
          <a:p>
            <a:pPr lvl="1"/>
            <a:endParaRPr lang="en-US" altLang="zh-CN" dirty="0" smtClean="0"/>
          </a:p>
        </p:txBody>
      </p:sp>
      <p:sp>
        <p:nvSpPr>
          <p:cNvPr id="5" name="AutoShape 2" descr="Image result for Adaboo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Image result for Adaboos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a:stretch>
            <a:fillRect/>
          </a:stretch>
        </p:blipFill>
        <p:spPr>
          <a:xfrm>
            <a:off x="3322272" y="3534739"/>
            <a:ext cx="4610100" cy="1905000"/>
          </a:xfrm>
          <a:prstGeom prst="rect">
            <a:avLst/>
          </a:prstGeom>
        </p:spPr>
      </p:pic>
    </p:spTree>
    <p:extLst>
      <p:ext uri="{BB962C8B-B14F-4D97-AF65-F5344CB8AC3E}">
        <p14:creationId xmlns:p14="http://schemas.microsoft.com/office/powerpoint/2010/main" val="2764117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22</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2. Traditional Solution</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465488" cy="4708525"/>
          </a:xfrm>
        </p:spPr>
        <p:txBody>
          <a:bodyPr/>
          <a:lstStyle/>
          <a:p>
            <a:r>
              <a:rPr lang="en-US" altLang="zh-CN" dirty="0" smtClean="0"/>
              <a:t>2.2.3 IJCB2014_ACF</a:t>
            </a:r>
          </a:p>
          <a:p>
            <a:endParaRPr lang="en-US" altLang="zh-CN" dirty="0" smtClean="0"/>
          </a:p>
          <a:p>
            <a:pPr lvl="1"/>
            <a:r>
              <a:rPr lang="en-US" altLang="zh-CN" dirty="0" smtClean="0"/>
              <a:t>ACF: </a:t>
            </a:r>
            <a:r>
              <a:rPr lang="en-US" altLang="zh-CN" dirty="0"/>
              <a:t>Aggregate channel features</a:t>
            </a:r>
          </a:p>
          <a:p>
            <a:pPr lvl="1"/>
            <a:endParaRPr lang="en-US" altLang="zh-CN" dirty="0" smtClean="0"/>
          </a:p>
          <a:p>
            <a:pPr lvl="2"/>
            <a:endParaRPr lang="en-US" altLang="zh-CN" dirty="0"/>
          </a:p>
        </p:txBody>
      </p:sp>
      <p:sp>
        <p:nvSpPr>
          <p:cNvPr id="5" name="AutoShape 2" descr="Image result for Adaboo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Image result for Adaboos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7623959" y="2565489"/>
            <a:ext cx="2800350" cy="1685925"/>
          </a:xfrm>
          <a:prstGeom prst="rect">
            <a:avLst/>
          </a:prstGeom>
        </p:spPr>
      </p:pic>
      <p:pic>
        <p:nvPicPr>
          <p:cNvPr id="11" name="图片 10"/>
          <p:cNvPicPr>
            <a:picLocks noChangeAspect="1"/>
          </p:cNvPicPr>
          <p:nvPr/>
        </p:nvPicPr>
        <p:blipFill>
          <a:blip r:embed="rId4"/>
          <a:stretch>
            <a:fillRect/>
          </a:stretch>
        </p:blipFill>
        <p:spPr>
          <a:xfrm>
            <a:off x="1831021" y="3408451"/>
            <a:ext cx="4791075" cy="2209800"/>
          </a:xfrm>
          <a:prstGeom prst="rect">
            <a:avLst/>
          </a:prstGeom>
        </p:spPr>
      </p:pic>
    </p:spTree>
    <p:extLst>
      <p:ext uri="{BB962C8B-B14F-4D97-AF65-F5344CB8AC3E}">
        <p14:creationId xmlns:p14="http://schemas.microsoft.com/office/powerpoint/2010/main" val="3179840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23</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2. Traditional Solution</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465488" cy="4708525"/>
          </a:xfrm>
        </p:spPr>
        <p:txBody>
          <a:bodyPr/>
          <a:lstStyle/>
          <a:p>
            <a:r>
              <a:rPr lang="en-US" altLang="zh-CN" dirty="0" smtClean="0"/>
              <a:t>2.3  CVPR2008_DPM</a:t>
            </a:r>
          </a:p>
          <a:p>
            <a:endParaRPr lang="en-US" altLang="zh-CN" dirty="0" smtClean="0"/>
          </a:p>
          <a:p>
            <a:pPr lvl="1"/>
            <a:r>
              <a:rPr lang="en-US" altLang="zh-CN" dirty="0" smtClean="0"/>
              <a:t>DPM: </a:t>
            </a:r>
            <a:r>
              <a:rPr lang="en-US" altLang="zh-CN" dirty="0"/>
              <a:t>deformable part model</a:t>
            </a:r>
          </a:p>
          <a:p>
            <a:pPr lvl="1"/>
            <a:endParaRPr lang="en-US" altLang="zh-CN" dirty="0" smtClean="0"/>
          </a:p>
          <a:p>
            <a:pPr lvl="1"/>
            <a:r>
              <a:rPr lang="en-US" altLang="zh-CN" dirty="0" smtClean="0"/>
              <a:t>Advantage:</a:t>
            </a:r>
          </a:p>
          <a:p>
            <a:pPr lvl="2"/>
            <a:r>
              <a:rPr lang="en-US" altLang="zh-CN" dirty="0" smtClean="0"/>
              <a:t>Robust for occlusion and position</a:t>
            </a:r>
          </a:p>
          <a:p>
            <a:pPr lvl="2"/>
            <a:endParaRPr lang="en-US" altLang="zh-CN" dirty="0"/>
          </a:p>
          <a:p>
            <a:pPr lvl="1"/>
            <a:r>
              <a:rPr lang="en-US" altLang="zh-CN" dirty="0" smtClean="0"/>
              <a:t>Disadvantage:</a:t>
            </a:r>
          </a:p>
          <a:p>
            <a:pPr lvl="2"/>
            <a:r>
              <a:rPr lang="en-US" altLang="zh-CN" dirty="0" smtClean="0"/>
              <a:t>Slow</a:t>
            </a:r>
          </a:p>
          <a:p>
            <a:pPr lvl="2"/>
            <a:r>
              <a:rPr lang="en-US" altLang="zh-CN" dirty="0" smtClean="0"/>
              <a:t>Bad for tiny face</a:t>
            </a:r>
          </a:p>
        </p:txBody>
      </p:sp>
      <p:sp>
        <p:nvSpPr>
          <p:cNvPr id="5" name="AutoShape 2" descr="Image result for Adaboo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Image result for Adaboos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3"/>
          <a:stretch>
            <a:fillRect/>
          </a:stretch>
        </p:blipFill>
        <p:spPr>
          <a:xfrm>
            <a:off x="6573816" y="2315163"/>
            <a:ext cx="4286250" cy="3419475"/>
          </a:xfrm>
          <a:prstGeom prst="rect">
            <a:avLst/>
          </a:prstGeom>
        </p:spPr>
      </p:pic>
    </p:spTree>
    <p:extLst>
      <p:ext uri="{BB962C8B-B14F-4D97-AF65-F5344CB8AC3E}">
        <p14:creationId xmlns:p14="http://schemas.microsoft.com/office/powerpoint/2010/main" val="1119575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24</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2. Traditional Solution</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465488" cy="4708525"/>
          </a:xfrm>
        </p:spPr>
        <p:txBody>
          <a:bodyPr/>
          <a:lstStyle/>
          <a:p>
            <a:r>
              <a:rPr lang="en-US" altLang="zh-CN" dirty="0" smtClean="0"/>
              <a:t>2.3.1 CVPR2012_TSM</a:t>
            </a:r>
          </a:p>
          <a:p>
            <a:pPr lvl="1"/>
            <a:endParaRPr lang="en-US" altLang="zh-CN" dirty="0" smtClean="0"/>
          </a:p>
          <a:p>
            <a:pPr lvl="1"/>
            <a:r>
              <a:rPr lang="en-US" altLang="zh-CN" dirty="0" smtClean="0"/>
              <a:t>TSM: </a:t>
            </a:r>
            <a:r>
              <a:rPr lang="en-US" altLang="zh-CN" dirty="0"/>
              <a:t>tree structured model</a:t>
            </a:r>
          </a:p>
          <a:p>
            <a:pPr lvl="1"/>
            <a:endParaRPr lang="en-US" altLang="zh-CN" dirty="0" smtClean="0"/>
          </a:p>
          <a:p>
            <a:pPr lvl="1"/>
            <a:r>
              <a:rPr lang="en-US" altLang="zh-CN" dirty="0" smtClean="0"/>
              <a:t>Advantage:</a:t>
            </a:r>
          </a:p>
          <a:p>
            <a:pPr lvl="2"/>
            <a:r>
              <a:rPr lang="en-US" altLang="zh-CN" dirty="0" smtClean="0"/>
              <a:t>Robust for occlusion and position</a:t>
            </a:r>
          </a:p>
          <a:p>
            <a:pPr lvl="2"/>
            <a:endParaRPr lang="en-US" altLang="zh-CN" dirty="0"/>
          </a:p>
          <a:p>
            <a:pPr lvl="1"/>
            <a:r>
              <a:rPr lang="en-US" altLang="zh-CN" dirty="0" smtClean="0"/>
              <a:t>Disadvantage:</a:t>
            </a:r>
          </a:p>
          <a:p>
            <a:pPr lvl="2"/>
            <a:r>
              <a:rPr lang="en-US" altLang="zh-CN" dirty="0" smtClean="0"/>
              <a:t>Slow</a:t>
            </a:r>
          </a:p>
          <a:p>
            <a:pPr lvl="2"/>
            <a:r>
              <a:rPr lang="en-US" altLang="zh-CN" dirty="0" smtClean="0"/>
              <a:t>Bad for tiny face</a:t>
            </a:r>
          </a:p>
        </p:txBody>
      </p:sp>
      <p:sp>
        <p:nvSpPr>
          <p:cNvPr id="5" name="AutoShape 2" descr="Image result for Adaboo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Image result for Adaboos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5999840" y="2792055"/>
            <a:ext cx="5126160" cy="2324475"/>
          </a:xfrm>
          <a:prstGeom prst="rect">
            <a:avLst/>
          </a:prstGeom>
        </p:spPr>
      </p:pic>
    </p:spTree>
    <p:extLst>
      <p:ext uri="{BB962C8B-B14F-4D97-AF65-F5344CB8AC3E}">
        <p14:creationId xmlns:p14="http://schemas.microsoft.com/office/powerpoint/2010/main" val="1351102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25</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2. Traditional Solution</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465488" cy="4708525"/>
          </a:xfrm>
        </p:spPr>
        <p:txBody>
          <a:bodyPr/>
          <a:lstStyle/>
          <a:p>
            <a:r>
              <a:rPr lang="en-US" altLang="zh-CN" dirty="0" smtClean="0"/>
              <a:t>2.3.2 CVPR2014_HPM</a:t>
            </a:r>
          </a:p>
          <a:p>
            <a:endParaRPr lang="en-US" altLang="zh-CN" dirty="0" smtClean="0"/>
          </a:p>
          <a:p>
            <a:pPr lvl="1"/>
            <a:r>
              <a:rPr lang="en-US" altLang="zh-CN" dirty="0"/>
              <a:t>HP</a:t>
            </a:r>
            <a:r>
              <a:rPr lang="en-US" altLang="zh-CN" dirty="0" smtClean="0"/>
              <a:t>M: </a:t>
            </a:r>
            <a:r>
              <a:rPr lang="en-US" altLang="zh-CN" dirty="0"/>
              <a:t>hierarchical deformable part </a:t>
            </a:r>
            <a:r>
              <a:rPr lang="en-US" altLang="zh-CN" dirty="0" smtClean="0"/>
              <a:t>model</a:t>
            </a:r>
            <a:endParaRPr lang="en-US" altLang="zh-CN" dirty="0"/>
          </a:p>
          <a:p>
            <a:pPr lvl="1"/>
            <a:endParaRPr lang="en-US" altLang="zh-CN" dirty="0" smtClean="0"/>
          </a:p>
          <a:p>
            <a:pPr lvl="1"/>
            <a:r>
              <a:rPr lang="en-US" altLang="zh-CN" dirty="0" smtClean="0"/>
              <a:t>Advantage:</a:t>
            </a:r>
          </a:p>
          <a:p>
            <a:pPr lvl="2"/>
            <a:r>
              <a:rPr lang="en-US" altLang="zh-CN" dirty="0"/>
              <a:t>Explicitly modeling partial occlusion</a:t>
            </a:r>
            <a:endParaRPr lang="en-US" altLang="zh-CN" dirty="0" smtClean="0"/>
          </a:p>
          <a:p>
            <a:pPr lvl="2"/>
            <a:endParaRPr lang="en-US" altLang="zh-CN" dirty="0"/>
          </a:p>
        </p:txBody>
      </p:sp>
      <p:sp>
        <p:nvSpPr>
          <p:cNvPr id="5" name="AutoShape 2" descr="Image result for Adaboo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Image result for Adaboos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a:stretch>
            <a:fillRect/>
          </a:stretch>
        </p:blipFill>
        <p:spPr>
          <a:xfrm>
            <a:off x="8264757" y="3762972"/>
            <a:ext cx="2505075" cy="2495550"/>
          </a:xfrm>
          <a:prstGeom prst="rect">
            <a:avLst/>
          </a:prstGeom>
        </p:spPr>
      </p:pic>
      <p:pic>
        <p:nvPicPr>
          <p:cNvPr id="9" name="图片 8"/>
          <p:cNvPicPr>
            <a:picLocks noChangeAspect="1"/>
          </p:cNvPicPr>
          <p:nvPr/>
        </p:nvPicPr>
        <p:blipFill>
          <a:blip r:embed="rId4"/>
          <a:stretch>
            <a:fillRect/>
          </a:stretch>
        </p:blipFill>
        <p:spPr>
          <a:xfrm>
            <a:off x="1126753" y="4109347"/>
            <a:ext cx="6248400" cy="2028825"/>
          </a:xfrm>
          <a:prstGeom prst="rect">
            <a:avLst/>
          </a:prstGeom>
        </p:spPr>
      </p:pic>
    </p:spTree>
    <p:extLst>
      <p:ext uri="{BB962C8B-B14F-4D97-AF65-F5344CB8AC3E}">
        <p14:creationId xmlns:p14="http://schemas.microsoft.com/office/powerpoint/2010/main" val="2910625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609725" y="1038032"/>
            <a:ext cx="6362700" cy="5191125"/>
          </a:xfrm>
          <a:prstGeom prst="rect">
            <a:avLst/>
          </a:prstGeom>
        </p:spPr>
      </p:pic>
      <p:sp>
        <p:nvSpPr>
          <p:cNvPr id="2" name="灯片编号占位符 1"/>
          <p:cNvSpPr>
            <a:spLocks noGrp="1"/>
          </p:cNvSpPr>
          <p:nvPr>
            <p:ph type="sldNum" sz="quarter" idx="12"/>
          </p:nvPr>
        </p:nvSpPr>
        <p:spPr/>
        <p:txBody>
          <a:bodyPr/>
          <a:lstStyle/>
          <a:p>
            <a:fld id="{4539F025-D7F9-4E61-9C22-F15BE1C19EA8}" type="slidenum">
              <a:rPr lang="zh-CN" altLang="en-US" smtClean="0"/>
              <a:pPr/>
              <a:t>26</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091822" cy="4708525"/>
          </a:xfrm>
        </p:spPr>
        <p:txBody>
          <a:bodyPr/>
          <a:lstStyle/>
          <a:p>
            <a:r>
              <a:rPr lang="en-US" altLang="zh-CN" dirty="0" smtClean="0"/>
              <a:t>3.1  Overview</a:t>
            </a:r>
          </a:p>
          <a:p>
            <a:pPr lvl="1"/>
            <a:endParaRPr lang="en-US" altLang="zh-CN" dirty="0" smtClean="0"/>
          </a:p>
        </p:txBody>
      </p:sp>
    </p:spTree>
    <p:extLst>
      <p:ext uri="{BB962C8B-B14F-4D97-AF65-F5344CB8AC3E}">
        <p14:creationId xmlns:p14="http://schemas.microsoft.com/office/powerpoint/2010/main" val="61716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27</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3.2  CVPR2013_OverFeat</a:t>
            </a:r>
          </a:p>
          <a:p>
            <a:endParaRPr lang="en-US" altLang="zh-CN" dirty="0" smtClean="0"/>
          </a:p>
          <a:p>
            <a:pPr lvl="1"/>
            <a:r>
              <a:rPr lang="en-US" altLang="zh-CN" dirty="0" smtClean="0"/>
              <a:t>First CNN simultaneously </a:t>
            </a:r>
            <a:r>
              <a:rPr lang="en-US" altLang="zh-CN" dirty="0"/>
              <a:t>classify, locate and detect </a:t>
            </a:r>
            <a:r>
              <a:rPr lang="en-US" altLang="zh-CN" dirty="0" smtClean="0"/>
              <a:t>objects</a:t>
            </a:r>
          </a:p>
          <a:p>
            <a:pPr lvl="1"/>
            <a:endParaRPr lang="en-US" altLang="zh-CN" dirty="0"/>
          </a:p>
          <a:p>
            <a:pPr lvl="1"/>
            <a:r>
              <a:rPr lang="en-US" altLang="zh-CN" dirty="0" smtClean="0"/>
              <a:t>Use FCN instead of sliding window in test</a:t>
            </a:r>
          </a:p>
          <a:p>
            <a:pPr lvl="1"/>
            <a:endParaRPr lang="en-US" altLang="zh-CN" dirty="0"/>
          </a:p>
          <a:p>
            <a:pPr lvl="1"/>
            <a:r>
              <a:rPr lang="en-US" altLang="zh-CN" dirty="0" smtClean="0"/>
              <a:t>Disadvantage</a:t>
            </a:r>
          </a:p>
          <a:p>
            <a:pPr lvl="2"/>
            <a:r>
              <a:rPr lang="en-US" altLang="zh-CN" dirty="0" smtClean="0"/>
              <a:t>Classify and locate is trained separately</a:t>
            </a:r>
          </a:p>
          <a:p>
            <a:pPr lvl="2"/>
            <a:r>
              <a:rPr lang="en-US" altLang="zh-CN" dirty="0" smtClean="0"/>
              <a:t>Accuracy is not as good as R-CNN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3"/>
          <a:stretch>
            <a:fillRect/>
          </a:stretch>
        </p:blipFill>
        <p:spPr>
          <a:xfrm>
            <a:off x="6882223" y="2899880"/>
            <a:ext cx="4752975" cy="2743200"/>
          </a:xfrm>
          <a:prstGeom prst="rect">
            <a:avLst/>
          </a:prstGeom>
        </p:spPr>
      </p:pic>
    </p:spTree>
    <p:extLst>
      <p:ext uri="{BB962C8B-B14F-4D97-AF65-F5344CB8AC3E}">
        <p14:creationId xmlns:p14="http://schemas.microsoft.com/office/powerpoint/2010/main" val="1635639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28</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3.2.1  CVPR2016_YOLO</a:t>
            </a:r>
          </a:p>
          <a:p>
            <a:pPr lvl="1"/>
            <a:r>
              <a:rPr lang="en-US" altLang="zh-CN" dirty="0" smtClean="0"/>
              <a:t>YOLO: You only look once</a:t>
            </a:r>
          </a:p>
          <a:p>
            <a:pPr lvl="1"/>
            <a:r>
              <a:rPr lang="en-US" altLang="zh-CN" dirty="0" smtClean="0"/>
              <a:t>Training as </a:t>
            </a:r>
            <a:r>
              <a:rPr lang="en-US" altLang="zh-CN" dirty="0"/>
              <a:t>a regression problem</a:t>
            </a:r>
            <a:endParaRPr lang="en-US" altLang="zh-CN" dirty="0" smtClean="0"/>
          </a:p>
          <a:p>
            <a:pPr lvl="1"/>
            <a:r>
              <a:rPr lang="en-US" altLang="zh-CN" dirty="0" smtClean="0"/>
              <a:t>Advantage:</a:t>
            </a:r>
          </a:p>
          <a:p>
            <a:pPr lvl="2"/>
            <a:r>
              <a:rPr lang="en-US" altLang="zh-CN" dirty="0" smtClean="0"/>
              <a:t>Fast</a:t>
            </a:r>
          </a:p>
          <a:p>
            <a:pPr lvl="2"/>
            <a:r>
              <a:rPr lang="en-US" altLang="zh-CN" dirty="0" smtClean="0"/>
              <a:t>End2End</a:t>
            </a:r>
          </a:p>
          <a:p>
            <a:pPr lvl="1"/>
            <a:r>
              <a:rPr lang="en-US" altLang="zh-CN" dirty="0" smtClean="0"/>
              <a:t>Disadvantage:</a:t>
            </a:r>
          </a:p>
          <a:p>
            <a:pPr lvl="2"/>
            <a:r>
              <a:rPr lang="en-US" altLang="zh-CN" dirty="0" smtClean="0"/>
              <a:t>Accuracy</a:t>
            </a:r>
          </a:p>
          <a:p>
            <a:pPr lvl="2"/>
            <a:r>
              <a:rPr lang="en-US" altLang="zh-CN" dirty="0" smtClean="0"/>
              <a:t>Warp</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9" name="图片 8"/>
          <p:cNvPicPr>
            <a:picLocks noChangeAspect="1"/>
          </p:cNvPicPr>
          <p:nvPr/>
        </p:nvPicPr>
        <p:blipFill>
          <a:blip r:embed="rId3"/>
          <a:stretch>
            <a:fillRect/>
          </a:stretch>
        </p:blipFill>
        <p:spPr>
          <a:xfrm>
            <a:off x="6795725" y="1126297"/>
            <a:ext cx="4969267" cy="2052370"/>
          </a:xfrm>
          <a:prstGeom prst="rect">
            <a:avLst/>
          </a:prstGeom>
        </p:spPr>
      </p:pic>
      <p:pic>
        <p:nvPicPr>
          <p:cNvPr id="12" name="图片 11"/>
          <p:cNvPicPr>
            <a:picLocks noChangeAspect="1"/>
          </p:cNvPicPr>
          <p:nvPr/>
        </p:nvPicPr>
        <p:blipFill>
          <a:blip r:embed="rId4"/>
          <a:stretch>
            <a:fillRect/>
          </a:stretch>
        </p:blipFill>
        <p:spPr>
          <a:xfrm>
            <a:off x="6940652" y="3178667"/>
            <a:ext cx="4869964" cy="3223691"/>
          </a:xfrm>
          <a:prstGeom prst="rect">
            <a:avLst/>
          </a:prstGeom>
        </p:spPr>
      </p:pic>
      <p:pic>
        <p:nvPicPr>
          <p:cNvPr id="17410" name="Picture 2" descr="ææ¯åäº«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7" y="3090362"/>
            <a:ext cx="4581525" cy="75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235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29</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3.2.1.1  CVPR2017_YOLOv2/YOLO9000</a:t>
            </a:r>
          </a:p>
          <a:p>
            <a:pPr lvl="1"/>
            <a:endParaRPr lang="en-US" altLang="zh-CN" dirty="0" smtClean="0"/>
          </a:p>
          <a:p>
            <a:pPr lvl="1"/>
            <a:r>
              <a:rPr lang="en-US" altLang="zh-CN" dirty="0" smtClean="0"/>
              <a:t>Better</a:t>
            </a:r>
          </a:p>
          <a:p>
            <a:pPr lvl="2"/>
            <a:r>
              <a:rPr lang="en-US" altLang="zh-CN" dirty="0"/>
              <a:t>Batch </a:t>
            </a:r>
            <a:r>
              <a:rPr lang="en-US" altLang="zh-CN" dirty="0" smtClean="0"/>
              <a:t>Normalization</a:t>
            </a:r>
          </a:p>
          <a:p>
            <a:pPr lvl="2"/>
            <a:r>
              <a:rPr lang="en-US" altLang="zh-CN" dirty="0"/>
              <a:t>High Resolution </a:t>
            </a:r>
            <a:r>
              <a:rPr lang="en-US" altLang="zh-CN" dirty="0" smtClean="0"/>
              <a:t>Classifier</a:t>
            </a:r>
          </a:p>
          <a:p>
            <a:pPr lvl="2"/>
            <a:r>
              <a:rPr lang="en-US" altLang="zh-CN" dirty="0"/>
              <a:t>Convolutional With Anchor </a:t>
            </a:r>
            <a:r>
              <a:rPr lang="en-US" altLang="zh-CN" dirty="0" smtClean="0"/>
              <a:t>Boxes(From Faster R-CNN)</a:t>
            </a:r>
          </a:p>
          <a:p>
            <a:pPr marL="914400" lvl="2" indent="0">
              <a:buNone/>
            </a:pPr>
            <a:endParaRPr lang="en-US" altLang="zh-CN" dirty="0" smtClean="0"/>
          </a:p>
          <a:p>
            <a:pPr lvl="1"/>
            <a:r>
              <a:rPr lang="en-US" altLang="zh-CN" dirty="0" smtClean="0"/>
              <a:t>Faster</a:t>
            </a:r>
          </a:p>
          <a:p>
            <a:pPr lvl="2"/>
            <a:r>
              <a:rPr lang="en-US" altLang="zh-CN" dirty="0" smtClean="0"/>
              <a:t>Darknet-19 (</a:t>
            </a:r>
            <a:r>
              <a:rPr lang="en-US" altLang="zh-CN" dirty="0" err="1" smtClean="0"/>
              <a:t>NiN</a:t>
            </a:r>
            <a:r>
              <a:rPr lang="en-US" altLang="zh-CN" dirty="0" smtClean="0"/>
              <a:t> From Google)</a:t>
            </a:r>
          </a:p>
          <a:p>
            <a:pPr lvl="2"/>
            <a:endParaRPr lang="en-US" altLang="zh-CN" dirty="0" smtClean="0"/>
          </a:p>
          <a:p>
            <a:pPr lvl="1"/>
            <a:r>
              <a:rPr lang="en-US" altLang="zh-CN" dirty="0"/>
              <a:t>Stronger </a:t>
            </a:r>
          </a:p>
          <a:p>
            <a:pPr lvl="2"/>
            <a:r>
              <a:rPr lang="en-US" altLang="zh-CN" dirty="0" smtClean="0"/>
              <a:t>Dataset </a:t>
            </a:r>
            <a:r>
              <a:rPr lang="en-US" altLang="zh-CN" dirty="0"/>
              <a:t>combination with </a:t>
            </a:r>
            <a:r>
              <a:rPr lang="en-US" altLang="zh-CN" dirty="0" err="1" smtClean="0"/>
              <a:t>WordTree</a:t>
            </a:r>
            <a:endParaRPr lang="en-US" altLang="zh-CN" dirty="0" smtClean="0"/>
          </a:p>
          <a:p>
            <a:pPr lvl="2"/>
            <a:r>
              <a:rPr lang="en-US" altLang="zh-CN" dirty="0"/>
              <a:t>Joint classification and </a:t>
            </a:r>
            <a:r>
              <a:rPr lang="en-US" altLang="zh-CN" dirty="0" smtClean="0"/>
              <a:t>detection training</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8" name="图片 7"/>
          <p:cNvPicPr>
            <a:picLocks noChangeAspect="1"/>
          </p:cNvPicPr>
          <p:nvPr/>
        </p:nvPicPr>
        <p:blipFill>
          <a:blip r:embed="rId3"/>
          <a:stretch>
            <a:fillRect/>
          </a:stretch>
        </p:blipFill>
        <p:spPr>
          <a:xfrm>
            <a:off x="8167098" y="1819275"/>
            <a:ext cx="3124200" cy="3219450"/>
          </a:xfrm>
          <a:prstGeom prst="rect">
            <a:avLst/>
          </a:prstGeom>
        </p:spPr>
      </p:pic>
    </p:spTree>
    <p:extLst>
      <p:ext uri="{BB962C8B-B14F-4D97-AF65-F5344CB8AC3E}">
        <p14:creationId xmlns:p14="http://schemas.microsoft.com/office/powerpoint/2010/main" val="192716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3</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0. </a:t>
            </a:r>
            <a:r>
              <a:rPr lang="en-US" altLang="zh-CN" sz="4000" dirty="0"/>
              <a:t>Background</a:t>
            </a:r>
          </a:p>
          <a:p>
            <a:endParaRPr lang="zh-CN" altLang="en-US" sz="4000" dirty="0"/>
          </a:p>
        </p:txBody>
      </p:sp>
      <p:sp>
        <p:nvSpPr>
          <p:cNvPr id="4" name="文本占位符 3"/>
          <p:cNvSpPr>
            <a:spLocks noGrp="1"/>
          </p:cNvSpPr>
          <p:nvPr>
            <p:ph type="body" sz="quarter" idx="14"/>
          </p:nvPr>
        </p:nvSpPr>
        <p:spPr>
          <a:xfrm>
            <a:off x="394578" y="1279333"/>
            <a:ext cx="10225664" cy="4708525"/>
          </a:xfrm>
        </p:spPr>
        <p:txBody>
          <a:bodyPr/>
          <a:lstStyle/>
          <a:p>
            <a:r>
              <a:rPr lang="en-US" altLang="zh-CN" dirty="0" smtClean="0"/>
              <a:t>0.1  Overview</a:t>
            </a:r>
          </a:p>
          <a:p>
            <a:pPr lvl="1"/>
            <a:endParaRPr lang="en-US" altLang="zh-CN" b="1" dirty="0" smtClean="0"/>
          </a:p>
        </p:txBody>
      </p:sp>
      <p:pic>
        <p:nvPicPr>
          <p:cNvPr id="6" name="图片 5"/>
          <p:cNvPicPr>
            <a:picLocks noChangeAspect="1"/>
          </p:cNvPicPr>
          <p:nvPr/>
        </p:nvPicPr>
        <p:blipFill>
          <a:blip r:embed="rId3"/>
          <a:stretch>
            <a:fillRect/>
          </a:stretch>
        </p:blipFill>
        <p:spPr>
          <a:xfrm>
            <a:off x="915966" y="1996883"/>
            <a:ext cx="9944100" cy="3990975"/>
          </a:xfrm>
          <a:prstGeom prst="rect">
            <a:avLst/>
          </a:prstGeom>
        </p:spPr>
      </p:pic>
    </p:spTree>
    <p:extLst>
      <p:ext uri="{BB962C8B-B14F-4D97-AF65-F5344CB8AC3E}">
        <p14:creationId xmlns:p14="http://schemas.microsoft.com/office/powerpoint/2010/main" val="540677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30</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577030" cy="4708525"/>
          </a:xfrm>
        </p:spPr>
        <p:txBody>
          <a:bodyPr/>
          <a:lstStyle/>
          <a:p>
            <a:r>
              <a:rPr lang="en-US" altLang="zh-CN" dirty="0" smtClean="0"/>
              <a:t>3.2.1.2  CVPR2017_YOLOv3</a:t>
            </a:r>
          </a:p>
          <a:p>
            <a:pPr lvl="1"/>
            <a:endParaRPr lang="en-US" altLang="zh-CN" dirty="0" smtClean="0"/>
          </a:p>
          <a:p>
            <a:pPr lvl="1"/>
            <a:r>
              <a:rPr lang="en-US" altLang="zh-CN" dirty="0" smtClean="0"/>
              <a:t>Better &amp; Faster</a:t>
            </a:r>
          </a:p>
          <a:p>
            <a:pPr lvl="2"/>
            <a:r>
              <a:rPr lang="en-US" altLang="zh-CN" dirty="0" smtClean="0"/>
              <a:t>Darknet-53(From </a:t>
            </a:r>
            <a:r>
              <a:rPr lang="en-US" altLang="zh-CN" dirty="0" err="1" smtClean="0"/>
              <a:t>Resnet</a:t>
            </a:r>
            <a:r>
              <a:rPr lang="en-US" altLang="zh-CN" dirty="0" smtClean="0"/>
              <a:t>)</a:t>
            </a:r>
          </a:p>
          <a:p>
            <a:pPr lvl="2"/>
            <a:r>
              <a:rPr lang="en-US" altLang="zh-CN" dirty="0" smtClean="0"/>
              <a:t>A little bit slower than YOLOv2,         3 times faster than SSD</a:t>
            </a:r>
          </a:p>
          <a:p>
            <a:pPr lvl="2"/>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3"/>
          <a:stretch>
            <a:fillRect/>
          </a:stretch>
        </p:blipFill>
        <p:spPr>
          <a:xfrm>
            <a:off x="7182689" y="1948556"/>
            <a:ext cx="4429374" cy="4039302"/>
          </a:xfrm>
          <a:prstGeom prst="rect">
            <a:avLst/>
          </a:prstGeom>
        </p:spPr>
      </p:pic>
    </p:spTree>
    <p:extLst>
      <p:ext uri="{BB962C8B-B14F-4D97-AF65-F5344CB8AC3E}">
        <p14:creationId xmlns:p14="http://schemas.microsoft.com/office/powerpoint/2010/main" val="348445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416" y="2720945"/>
            <a:ext cx="6152568" cy="386397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4539F025-D7F9-4E61-9C22-F15BE1C19EA8}" type="slidenum">
              <a:rPr lang="zh-CN" altLang="en-US" smtClean="0"/>
              <a:pPr/>
              <a:t>31</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9158997" cy="4708525"/>
          </a:xfrm>
        </p:spPr>
        <p:txBody>
          <a:bodyPr/>
          <a:lstStyle/>
          <a:p>
            <a:r>
              <a:rPr lang="en-US" altLang="zh-CN" dirty="0" smtClean="0"/>
              <a:t>3.2.1.3  Tiny_YOLOv2</a:t>
            </a:r>
          </a:p>
          <a:p>
            <a:pPr lvl="1"/>
            <a:endParaRPr lang="en-US" altLang="zh-CN" dirty="0" smtClean="0"/>
          </a:p>
          <a:p>
            <a:pPr lvl="1"/>
            <a:r>
              <a:rPr lang="en-US" altLang="zh-CN" dirty="0" smtClean="0"/>
              <a:t>Spotlight</a:t>
            </a:r>
          </a:p>
          <a:p>
            <a:pPr lvl="2"/>
            <a:r>
              <a:rPr lang="en-US" altLang="zh-CN" dirty="0" smtClean="0"/>
              <a:t>Narrower and Deeper network</a:t>
            </a:r>
          </a:p>
          <a:p>
            <a:pPr lvl="2"/>
            <a:r>
              <a:rPr lang="en-US" altLang="zh-CN" dirty="0" err="1" smtClean="0">
                <a:solidFill>
                  <a:srgbClr val="FF0000"/>
                </a:solidFill>
              </a:rPr>
              <a:t>Objectness</a:t>
            </a:r>
            <a:r>
              <a:rPr lang="en-US" altLang="zh-CN" dirty="0" smtClean="0">
                <a:solidFill>
                  <a:srgbClr val="FF0000"/>
                </a:solidFill>
              </a:rPr>
              <a:t> </a:t>
            </a:r>
            <a:r>
              <a:rPr lang="en-US" altLang="zh-CN" dirty="0">
                <a:solidFill>
                  <a:srgbClr val="FF0000"/>
                </a:solidFill>
              </a:rPr>
              <a:t>scaled </a:t>
            </a:r>
            <a:r>
              <a:rPr lang="en-US" altLang="zh-CN" dirty="0" smtClean="0">
                <a:solidFill>
                  <a:srgbClr val="FF0000"/>
                </a:solidFill>
              </a:rPr>
              <a:t>distillation(Teacher network -&gt; Student network)</a:t>
            </a:r>
          </a:p>
          <a:p>
            <a:pPr lvl="2"/>
            <a:r>
              <a:rPr lang="en-US" altLang="zh-CN" dirty="0"/>
              <a:t>FM-NMS</a:t>
            </a:r>
            <a:endParaRPr lang="en-US" altLang="zh-CN" dirty="0" smtClean="0">
              <a:solidFill>
                <a:srgbClr val="FF0000"/>
              </a:solidFill>
            </a:endParaRPr>
          </a:p>
          <a:p>
            <a:pPr lvl="2"/>
            <a:endParaRPr lang="en-US" altLang="zh-CN" dirty="0" smtClean="0">
              <a:solidFill>
                <a:srgbClr val="FF0000"/>
              </a:solidFill>
            </a:endParaRP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5124" name="Picture 4"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577" y="3596011"/>
            <a:ext cx="5740836" cy="253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56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32</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3.2.1.4  CVPR2018_SFace</a:t>
            </a:r>
          </a:p>
          <a:p>
            <a:pPr lvl="1"/>
            <a:endParaRPr lang="en-US" altLang="zh-CN" dirty="0" smtClean="0"/>
          </a:p>
          <a:p>
            <a:pPr lvl="1"/>
            <a:r>
              <a:rPr lang="en-US" altLang="zh-CN" dirty="0" smtClean="0"/>
              <a:t>Spotlight:</a:t>
            </a:r>
          </a:p>
          <a:p>
            <a:pPr lvl="2"/>
            <a:r>
              <a:rPr lang="en-US" altLang="zh-CN" dirty="0" smtClean="0"/>
              <a:t>4K-Face</a:t>
            </a:r>
          </a:p>
          <a:p>
            <a:pPr lvl="2"/>
            <a:r>
              <a:rPr lang="en-US" altLang="zh-CN" dirty="0" smtClean="0"/>
              <a:t>FPN + some anchor-based + 1 anchor-free</a:t>
            </a:r>
          </a:p>
          <a:p>
            <a:pPr lvl="2"/>
            <a:endParaRPr lang="en-US" altLang="zh-CN" dirty="0" smtClean="0"/>
          </a:p>
          <a:p>
            <a:pPr lvl="1"/>
            <a:r>
              <a:rPr lang="en-US" altLang="zh-CN" dirty="0" smtClean="0"/>
              <a:t>Disadvantage</a:t>
            </a:r>
          </a:p>
          <a:p>
            <a:pPr lvl="2"/>
            <a:r>
              <a:rPr lang="en-US" altLang="zh-CN" dirty="0" smtClean="0"/>
              <a:t>Performance is not good</a:t>
            </a:r>
          </a:p>
          <a:p>
            <a:pPr lvl="2"/>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9" name="图片 8"/>
          <p:cNvPicPr>
            <a:picLocks noChangeAspect="1"/>
          </p:cNvPicPr>
          <p:nvPr/>
        </p:nvPicPr>
        <p:blipFill>
          <a:blip r:embed="rId3"/>
          <a:stretch>
            <a:fillRect/>
          </a:stretch>
        </p:blipFill>
        <p:spPr>
          <a:xfrm>
            <a:off x="6609892" y="1582221"/>
            <a:ext cx="5155100" cy="3861107"/>
          </a:xfrm>
          <a:prstGeom prst="rect">
            <a:avLst/>
          </a:prstGeom>
        </p:spPr>
      </p:pic>
    </p:spTree>
    <p:extLst>
      <p:ext uri="{BB962C8B-B14F-4D97-AF65-F5344CB8AC3E}">
        <p14:creationId xmlns:p14="http://schemas.microsoft.com/office/powerpoint/2010/main" val="4245498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33</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3.2.1.4.1  CVPR2017_FPN</a:t>
            </a:r>
          </a:p>
          <a:p>
            <a:pPr lvl="1"/>
            <a:endParaRPr lang="en-US" altLang="zh-CN" dirty="0" smtClean="0"/>
          </a:p>
          <a:p>
            <a:pPr lvl="1"/>
            <a:r>
              <a:rPr lang="en-US" altLang="zh-CN" dirty="0" smtClean="0"/>
              <a:t>Spotlight:</a:t>
            </a:r>
          </a:p>
          <a:p>
            <a:pPr lvl="2"/>
            <a:r>
              <a:rPr lang="en-US" altLang="zh-CN" dirty="0" smtClean="0"/>
              <a:t>4K-Face</a:t>
            </a:r>
          </a:p>
          <a:p>
            <a:pPr lvl="2"/>
            <a:r>
              <a:rPr lang="en-US" altLang="zh-CN" dirty="0" smtClean="0"/>
              <a:t>FPN + some anchor-based + 1 anchor-free</a:t>
            </a:r>
          </a:p>
          <a:p>
            <a:pPr lvl="2"/>
            <a:endParaRPr lang="en-US" altLang="zh-CN" dirty="0" smtClean="0"/>
          </a:p>
          <a:p>
            <a:pPr lvl="1"/>
            <a:r>
              <a:rPr lang="en-US" altLang="zh-CN" dirty="0" smtClean="0"/>
              <a:t>Disadvantage</a:t>
            </a:r>
          </a:p>
          <a:p>
            <a:pPr lvl="2"/>
            <a:r>
              <a:rPr lang="en-US" altLang="zh-CN" dirty="0" smtClean="0"/>
              <a:t>Performance is not good</a:t>
            </a:r>
          </a:p>
          <a:p>
            <a:pPr lvl="2"/>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6146"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018" y="2107863"/>
            <a:ext cx="5327082" cy="322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874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34</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3.2.2  CVPR2016_SSD</a:t>
            </a:r>
          </a:p>
          <a:p>
            <a:pPr lvl="1"/>
            <a:endParaRPr lang="en-US" altLang="zh-CN" dirty="0" smtClean="0"/>
          </a:p>
          <a:p>
            <a:pPr lvl="1"/>
            <a:r>
              <a:rPr lang="en-US" altLang="zh-CN" dirty="0" smtClean="0"/>
              <a:t>VGG16 + </a:t>
            </a:r>
            <a:r>
              <a:rPr lang="en-US" altLang="zh-CN" dirty="0" err="1" smtClean="0"/>
              <a:t>astrous</a:t>
            </a:r>
            <a:r>
              <a:rPr lang="en-US" altLang="zh-CN" dirty="0" smtClean="0"/>
              <a:t>(fc-&gt;Conv)</a:t>
            </a:r>
          </a:p>
          <a:p>
            <a:pPr lvl="1"/>
            <a:r>
              <a:rPr lang="en-US" altLang="zh-CN" dirty="0" smtClean="0"/>
              <a:t>YOLO + Anchor(Faster R-CNN)</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13314" name="Picture 2" descr="https://upload-images.jianshu.io/upload_images/6292169-bcd364aa7fed8f34.jpg?imageMogr2/auto-orient/strip%7CimageView2/2/w/7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671637"/>
            <a:ext cx="6667500" cy="351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341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35</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3.2.2  CVPR2016_SSD</a:t>
            </a:r>
          </a:p>
          <a:p>
            <a:pPr lvl="1"/>
            <a:r>
              <a:rPr lang="en-US" altLang="zh-CN" dirty="0" smtClean="0">
                <a:solidFill>
                  <a:srgbClr val="FF0000"/>
                </a:solidFill>
              </a:rPr>
              <a:t>Feature Pyramid Network</a:t>
            </a:r>
          </a:p>
          <a:p>
            <a:pPr lvl="1"/>
            <a:endParaRPr lang="en-US" altLang="zh-CN" dirty="0"/>
          </a:p>
          <a:p>
            <a:pPr lvl="1"/>
            <a:r>
              <a:rPr lang="en-US" altLang="zh-CN" dirty="0" smtClean="0"/>
              <a:t>Too many negative samples</a:t>
            </a:r>
          </a:p>
          <a:p>
            <a:pPr lvl="2"/>
            <a:r>
              <a:rPr lang="en-US" altLang="zh-CN" dirty="0" smtClean="0"/>
              <a:t>OHEM</a:t>
            </a:r>
          </a:p>
          <a:p>
            <a:pPr lvl="2"/>
            <a:r>
              <a:rPr lang="en-US" altLang="zh-CN" dirty="0" smtClean="0"/>
              <a:t>NMS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8" name="图片 7"/>
          <p:cNvPicPr>
            <a:picLocks noChangeAspect="1"/>
          </p:cNvPicPr>
          <p:nvPr/>
        </p:nvPicPr>
        <p:blipFill>
          <a:blip r:embed="rId3"/>
          <a:stretch>
            <a:fillRect/>
          </a:stretch>
        </p:blipFill>
        <p:spPr>
          <a:xfrm>
            <a:off x="4743183" y="3004614"/>
            <a:ext cx="6686817" cy="2627182"/>
          </a:xfrm>
          <a:prstGeom prst="rect">
            <a:avLst/>
          </a:prstGeom>
        </p:spPr>
      </p:pic>
    </p:spTree>
    <p:extLst>
      <p:ext uri="{BB962C8B-B14F-4D97-AF65-F5344CB8AC3E}">
        <p14:creationId xmlns:p14="http://schemas.microsoft.com/office/powerpoint/2010/main" val="2102904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36</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3.2.2.1  </a:t>
            </a:r>
            <a:r>
              <a:rPr lang="en-US" altLang="zh-CN" dirty="0"/>
              <a:t>arxiv2017_RetinaNet</a:t>
            </a:r>
            <a:endParaRPr lang="en-US" altLang="zh-CN" dirty="0" smtClean="0"/>
          </a:p>
          <a:p>
            <a:pPr lvl="1"/>
            <a:r>
              <a:rPr lang="en-US" altLang="zh-CN" dirty="0" smtClean="0"/>
              <a:t>Spotlight:</a:t>
            </a:r>
          </a:p>
          <a:p>
            <a:pPr lvl="2"/>
            <a:r>
              <a:rPr lang="en-US" altLang="zh-CN" dirty="0">
                <a:solidFill>
                  <a:srgbClr val="FF0000"/>
                </a:solidFill>
              </a:rPr>
              <a:t>Focal </a:t>
            </a:r>
            <a:r>
              <a:rPr lang="en-US" altLang="zh-CN" dirty="0" smtClean="0">
                <a:solidFill>
                  <a:srgbClr val="FF0000"/>
                </a:solidFill>
              </a:rPr>
              <a:t>Loss(</a:t>
            </a:r>
            <a:r>
              <a:rPr lang="en-US" altLang="zh-CN" dirty="0"/>
              <a:t>Balanced Cross </a:t>
            </a:r>
            <a:r>
              <a:rPr lang="en-US" altLang="zh-CN" dirty="0" smtClean="0"/>
              <a:t>Entropy, better than OHEM</a:t>
            </a:r>
            <a:r>
              <a:rPr lang="en-US" altLang="zh-CN" dirty="0" smtClean="0">
                <a:solidFill>
                  <a:srgbClr val="FF0000"/>
                </a:solidFill>
              </a:rPr>
              <a:t>) </a:t>
            </a:r>
          </a:p>
          <a:p>
            <a:pPr lvl="2"/>
            <a:r>
              <a:rPr lang="en-US" altLang="zh-CN" dirty="0" smtClean="0"/>
              <a:t>Fast as a one-stage, accurate as two-stage</a:t>
            </a:r>
          </a:p>
          <a:p>
            <a:pPr lvl="2"/>
            <a:r>
              <a:rPr lang="de-DE" altLang="zh-CN" dirty="0" smtClean="0"/>
              <a:t>NV </a:t>
            </a:r>
            <a:r>
              <a:rPr lang="de-DE" altLang="zh-CN" dirty="0"/>
              <a:t>M40 GPU </a:t>
            </a:r>
            <a:r>
              <a:rPr lang="de-DE" altLang="zh-CN" dirty="0" smtClean="0"/>
              <a:t>122 </a:t>
            </a:r>
            <a:r>
              <a:rPr lang="de-DE" altLang="zh-CN" dirty="0"/>
              <a:t>~ 172ms,600 pixel image</a:t>
            </a:r>
            <a:endParaRPr lang="en-US" altLang="zh-CN" dirty="0" smtClean="0"/>
          </a:p>
          <a:p>
            <a:pPr lvl="2"/>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3"/>
          <a:stretch>
            <a:fillRect/>
          </a:stretch>
        </p:blipFill>
        <p:spPr>
          <a:xfrm>
            <a:off x="2563925" y="3276295"/>
            <a:ext cx="7064150" cy="2711563"/>
          </a:xfrm>
          <a:prstGeom prst="rect">
            <a:avLst/>
          </a:prstGeom>
        </p:spPr>
      </p:pic>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7652" name="Picture 4" descr="https://images2017.cnblogs.com/blog/690218/201708/690218-20170829095750624-12356894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9784" y="2493263"/>
            <a:ext cx="54102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819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37</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3.2.2.1.1  arxiv2017_FAN</a:t>
            </a:r>
          </a:p>
          <a:p>
            <a:pPr lvl="1"/>
            <a:r>
              <a:rPr lang="en-US" altLang="zh-CN" dirty="0" smtClean="0"/>
              <a:t>Spotlight:</a:t>
            </a:r>
          </a:p>
          <a:p>
            <a:pPr lvl="2"/>
            <a:r>
              <a:rPr lang="en-US" altLang="zh-CN" dirty="0" smtClean="0">
                <a:solidFill>
                  <a:srgbClr val="FF0000"/>
                </a:solidFill>
              </a:rPr>
              <a:t>Attention</a:t>
            </a:r>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5971607" y="3244334"/>
            <a:ext cx="248786" cy="369332"/>
          </a:xfrm>
          <a:prstGeom prst="rect">
            <a:avLst/>
          </a:prstGeom>
        </p:spPr>
        <p:txBody>
          <a:bodyPr wrap="none">
            <a:spAutoFit/>
          </a:bodyPr>
          <a:lstStyle/>
          <a:p>
            <a:r>
              <a:rPr lang="zh-CN" altLang="en-US" dirty="0"/>
              <a:t> </a:t>
            </a:r>
          </a:p>
        </p:txBody>
      </p:sp>
      <p:pic>
        <p:nvPicPr>
          <p:cNvPr id="9" name="图片 8"/>
          <p:cNvPicPr>
            <a:picLocks noChangeAspect="1"/>
          </p:cNvPicPr>
          <p:nvPr/>
        </p:nvPicPr>
        <p:blipFill>
          <a:blip r:embed="rId3"/>
          <a:stretch>
            <a:fillRect/>
          </a:stretch>
        </p:blipFill>
        <p:spPr>
          <a:xfrm>
            <a:off x="5413448" y="1031948"/>
            <a:ext cx="6529900" cy="4138565"/>
          </a:xfrm>
          <a:prstGeom prst="rect">
            <a:avLst/>
          </a:prstGeom>
        </p:spPr>
      </p:pic>
      <p:sp>
        <p:nvSpPr>
          <p:cNvPr id="11" name="矩形 10"/>
          <p:cNvSpPr/>
          <p:nvPr/>
        </p:nvSpPr>
        <p:spPr>
          <a:xfrm>
            <a:off x="5971607" y="3244334"/>
            <a:ext cx="248786" cy="369332"/>
          </a:xfrm>
          <a:prstGeom prst="rect">
            <a:avLst/>
          </a:prstGeom>
        </p:spPr>
        <p:txBody>
          <a:bodyPr wrap="none">
            <a:spAutoFit/>
          </a:bodyPr>
          <a:lstStyle/>
          <a:p>
            <a:r>
              <a:rPr lang="zh-CN" altLang="en-US" dirty="0"/>
              <a:t> </a:t>
            </a:r>
          </a:p>
        </p:txBody>
      </p:sp>
      <p:pic>
        <p:nvPicPr>
          <p:cNvPr id="12" name="图片 11"/>
          <p:cNvPicPr>
            <a:picLocks noChangeAspect="1"/>
          </p:cNvPicPr>
          <p:nvPr/>
        </p:nvPicPr>
        <p:blipFill>
          <a:blip r:embed="rId4"/>
          <a:stretch>
            <a:fillRect/>
          </a:stretch>
        </p:blipFill>
        <p:spPr>
          <a:xfrm>
            <a:off x="1046626" y="5199129"/>
            <a:ext cx="8569985" cy="1738967"/>
          </a:xfrm>
          <a:prstGeom prst="rect">
            <a:avLst/>
          </a:prstGeom>
        </p:spPr>
      </p:pic>
      <p:sp>
        <p:nvSpPr>
          <p:cNvPr id="13" name="矩形 12"/>
          <p:cNvSpPr/>
          <p:nvPr/>
        </p:nvSpPr>
        <p:spPr>
          <a:xfrm>
            <a:off x="5971607" y="3244334"/>
            <a:ext cx="248786" cy="369332"/>
          </a:xfrm>
          <a:prstGeom prst="rect">
            <a:avLst/>
          </a:prstGeom>
        </p:spPr>
        <p:txBody>
          <a:bodyPr wrap="none">
            <a:spAutoFit/>
          </a:bodyPr>
          <a:lstStyle/>
          <a:p>
            <a:r>
              <a:rPr lang="zh-CN" altLang="en-US" dirty="0"/>
              <a:t> </a:t>
            </a:r>
          </a:p>
        </p:txBody>
      </p:sp>
      <p:pic>
        <p:nvPicPr>
          <p:cNvPr id="14" name="图片 13"/>
          <p:cNvPicPr>
            <a:picLocks noChangeAspect="1"/>
          </p:cNvPicPr>
          <p:nvPr/>
        </p:nvPicPr>
        <p:blipFill>
          <a:blip r:embed="rId5"/>
          <a:stretch>
            <a:fillRect/>
          </a:stretch>
        </p:blipFill>
        <p:spPr>
          <a:xfrm>
            <a:off x="1639530" y="2867518"/>
            <a:ext cx="2788632" cy="1492295"/>
          </a:xfrm>
          <a:prstGeom prst="rect">
            <a:avLst/>
          </a:prstGeom>
        </p:spPr>
      </p:pic>
    </p:spTree>
    <p:extLst>
      <p:ext uri="{BB962C8B-B14F-4D97-AF65-F5344CB8AC3E}">
        <p14:creationId xmlns:p14="http://schemas.microsoft.com/office/powerpoint/2010/main" val="4096059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38</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3.2.2.1.2  </a:t>
            </a:r>
            <a:r>
              <a:rPr lang="en-US" altLang="zh-CN" dirty="0"/>
              <a:t>arxiv2018_SRN</a:t>
            </a:r>
            <a:endParaRPr lang="en-US" altLang="zh-CN" dirty="0" smtClean="0"/>
          </a:p>
          <a:p>
            <a:pPr lvl="1"/>
            <a:r>
              <a:rPr lang="en-US" altLang="zh-CN" dirty="0" smtClean="0"/>
              <a:t>Spotlight:</a:t>
            </a:r>
          </a:p>
          <a:p>
            <a:pPr lvl="2"/>
            <a:r>
              <a:rPr lang="en-US" altLang="zh-CN" dirty="0" smtClean="0">
                <a:solidFill>
                  <a:srgbClr val="FF0000"/>
                </a:solidFill>
              </a:rPr>
              <a:t>RFE</a:t>
            </a:r>
          </a:p>
          <a:p>
            <a:pPr lvl="2"/>
            <a:endParaRPr lang="en-US" altLang="zh-CN" dirty="0">
              <a:solidFill>
                <a:srgbClr val="FF0000"/>
              </a:solidFill>
            </a:endParaRPr>
          </a:p>
          <a:p>
            <a:pPr lvl="2"/>
            <a:r>
              <a:rPr lang="en-US" altLang="zh-CN" dirty="0" smtClean="0"/>
              <a:t>Latest SOTA(Until 2018/10)</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5971607" y="3244334"/>
            <a:ext cx="248786" cy="369332"/>
          </a:xfrm>
          <a:prstGeom prst="rect">
            <a:avLst/>
          </a:prstGeom>
        </p:spPr>
        <p:txBody>
          <a:bodyPr wrap="none">
            <a:spAutoFit/>
          </a:bodyPr>
          <a:lstStyle/>
          <a:p>
            <a:r>
              <a:rPr lang="zh-CN" altLang="en-US" dirty="0"/>
              <a:t> </a:t>
            </a:r>
          </a:p>
        </p:txBody>
      </p:sp>
      <p:sp>
        <p:nvSpPr>
          <p:cNvPr id="11" name="矩形 10"/>
          <p:cNvSpPr/>
          <p:nvPr/>
        </p:nvSpPr>
        <p:spPr>
          <a:xfrm>
            <a:off x="5971607" y="3244334"/>
            <a:ext cx="248786" cy="369332"/>
          </a:xfrm>
          <a:prstGeom prst="rect">
            <a:avLst/>
          </a:prstGeom>
        </p:spPr>
        <p:txBody>
          <a:bodyPr wrap="none">
            <a:spAutoFit/>
          </a:bodyPr>
          <a:lstStyle/>
          <a:p>
            <a:r>
              <a:rPr lang="zh-CN" altLang="en-US" dirty="0"/>
              <a:t> </a:t>
            </a:r>
          </a:p>
        </p:txBody>
      </p:sp>
      <p:sp>
        <p:nvSpPr>
          <p:cNvPr id="13" name="矩形 12"/>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3"/>
          <a:stretch>
            <a:fillRect/>
          </a:stretch>
        </p:blipFill>
        <p:spPr>
          <a:xfrm>
            <a:off x="4920156" y="1707761"/>
            <a:ext cx="6844836" cy="3220704"/>
          </a:xfrm>
          <a:prstGeom prst="rect">
            <a:avLst/>
          </a:prstGeom>
        </p:spPr>
      </p:pic>
    </p:spTree>
    <p:extLst>
      <p:ext uri="{BB962C8B-B14F-4D97-AF65-F5344CB8AC3E}">
        <p14:creationId xmlns:p14="http://schemas.microsoft.com/office/powerpoint/2010/main" val="2393111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39</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954852" cy="4708525"/>
          </a:xfrm>
        </p:spPr>
        <p:txBody>
          <a:bodyPr/>
          <a:lstStyle/>
          <a:p>
            <a:r>
              <a:rPr lang="en-US" altLang="zh-CN" dirty="0" smtClean="0"/>
              <a:t>3.2.2.2  ICCV2017_S3FD</a:t>
            </a:r>
          </a:p>
          <a:p>
            <a:pPr lvl="1"/>
            <a:r>
              <a:rPr lang="en-US" altLang="zh-CN" dirty="0" smtClean="0"/>
              <a:t>Spotlight:</a:t>
            </a:r>
          </a:p>
          <a:p>
            <a:pPr lvl="2"/>
            <a:r>
              <a:rPr lang="en-US" altLang="zh-CN" dirty="0" smtClean="0"/>
              <a:t>SCAMS</a:t>
            </a:r>
          </a:p>
          <a:p>
            <a:pPr lvl="3"/>
            <a:r>
              <a:rPr lang="en-US" altLang="zh-CN" dirty="0" smtClean="0"/>
              <a:t>Turn </a:t>
            </a:r>
            <a:r>
              <a:rPr lang="en-US" altLang="zh-CN" dirty="0"/>
              <a:t>the anchor and </a:t>
            </a:r>
            <a:r>
              <a:rPr lang="en-US" altLang="zh-CN" dirty="0" err="1"/>
              <a:t>gt's</a:t>
            </a:r>
            <a:r>
              <a:rPr lang="en-US" altLang="zh-CN" dirty="0"/>
              <a:t> </a:t>
            </a:r>
            <a:r>
              <a:rPr lang="en-US" altLang="zh-CN" dirty="0" err="1"/>
              <a:t>iou</a:t>
            </a:r>
            <a:r>
              <a:rPr lang="en-US" altLang="zh-CN" dirty="0"/>
              <a:t> threshold </a:t>
            </a:r>
            <a:r>
              <a:rPr lang="en-US" altLang="zh-CN" dirty="0" smtClean="0"/>
              <a:t>down</a:t>
            </a:r>
          </a:p>
          <a:p>
            <a:pPr lvl="3"/>
            <a:r>
              <a:rPr lang="en-US" altLang="zh-CN" dirty="0"/>
              <a:t>Turn </a:t>
            </a:r>
            <a:r>
              <a:rPr lang="en-US" altLang="zh-CN" dirty="0" smtClean="0"/>
              <a:t>the </a:t>
            </a:r>
            <a:r>
              <a:rPr lang="en-US" altLang="zh-CN" dirty="0"/>
              <a:t>threshold is further lowered, and all matching anchors are sorted by </a:t>
            </a:r>
            <a:r>
              <a:rPr lang="en-US" altLang="zh-CN" dirty="0" err="1"/>
              <a:t>iou</a:t>
            </a:r>
            <a:r>
              <a:rPr lang="en-US" altLang="zh-CN" dirty="0"/>
              <a:t> value, select top </a:t>
            </a:r>
            <a:r>
              <a:rPr lang="en-US" altLang="zh-CN" dirty="0" smtClean="0"/>
              <a:t>N</a:t>
            </a:r>
          </a:p>
          <a:p>
            <a:pPr lvl="1"/>
            <a:endParaRPr lang="en-US" altLang="zh-CN" dirty="0"/>
          </a:p>
          <a:p>
            <a:pPr lvl="2"/>
            <a:r>
              <a:rPr lang="en-US" altLang="zh-CN" dirty="0"/>
              <a:t>RPN(Faster R-CNN) + Feature Map</a:t>
            </a:r>
          </a:p>
          <a:p>
            <a:pPr lvl="2"/>
            <a:endParaRPr lang="en-US" altLang="zh-CN" dirty="0"/>
          </a:p>
          <a:p>
            <a:pPr lvl="2"/>
            <a:r>
              <a:rPr lang="en-US" altLang="zh-CN" dirty="0"/>
              <a:t>Titan X 36FPS for VGA</a:t>
            </a:r>
          </a:p>
          <a:p>
            <a:pPr lvl="2"/>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a:stretch>
            <a:fillRect/>
          </a:stretch>
        </p:blipFill>
        <p:spPr>
          <a:xfrm>
            <a:off x="6273862" y="1415534"/>
            <a:ext cx="5918138" cy="3461649"/>
          </a:xfrm>
          <a:prstGeom prst="rect">
            <a:avLst/>
          </a:prstGeom>
        </p:spPr>
      </p:pic>
    </p:spTree>
    <p:extLst>
      <p:ext uri="{BB962C8B-B14F-4D97-AF65-F5344CB8AC3E}">
        <p14:creationId xmlns:p14="http://schemas.microsoft.com/office/powerpoint/2010/main" val="3695281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4</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0. </a:t>
            </a:r>
            <a:r>
              <a:rPr lang="en-US" altLang="zh-CN" sz="4000" dirty="0"/>
              <a:t>Background</a:t>
            </a:r>
          </a:p>
          <a:p>
            <a:endParaRPr lang="zh-CN" altLang="en-US" sz="4000" dirty="0"/>
          </a:p>
        </p:txBody>
      </p:sp>
      <p:sp>
        <p:nvSpPr>
          <p:cNvPr id="4" name="文本占位符 3"/>
          <p:cNvSpPr>
            <a:spLocks noGrp="1"/>
          </p:cNvSpPr>
          <p:nvPr>
            <p:ph type="body" sz="quarter" idx="14"/>
          </p:nvPr>
        </p:nvSpPr>
        <p:spPr>
          <a:xfrm>
            <a:off x="394578" y="1279333"/>
            <a:ext cx="10225664" cy="4708525"/>
          </a:xfrm>
        </p:spPr>
        <p:txBody>
          <a:bodyPr/>
          <a:lstStyle/>
          <a:p>
            <a:r>
              <a:rPr lang="en-US" altLang="zh-CN" dirty="0" smtClean="0"/>
              <a:t>0.2  What’s face detection for?</a:t>
            </a:r>
          </a:p>
          <a:p>
            <a:pPr lvl="1"/>
            <a:endParaRPr lang="en-US" altLang="zh-CN" b="1" dirty="0" smtClean="0"/>
          </a:p>
          <a:p>
            <a:pPr lvl="2"/>
            <a:r>
              <a:rPr lang="en-US" altLang="zh-CN" dirty="0" smtClean="0"/>
              <a:t>Face Recognition</a:t>
            </a:r>
          </a:p>
          <a:p>
            <a:pPr lvl="3"/>
            <a:r>
              <a:rPr lang="en-US" altLang="zh-CN" dirty="0" smtClean="0"/>
              <a:t>Smart Album</a:t>
            </a:r>
          </a:p>
          <a:p>
            <a:pPr lvl="3"/>
            <a:r>
              <a:rPr lang="en-US" altLang="zh-CN" dirty="0" smtClean="0"/>
              <a:t>Face Unlock</a:t>
            </a:r>
          </a:p>
          <a:p>
            <a:pPr lvl="2"/>
            <a:endParaRPr lang="en-US" altLang="zh-CN" dirty="0"/>
          </a:p>
          <a:p>
            <a:pPr lvl="2"/>
            <a:r>
              <a:rPr lang="en-US" altLang="zh-CN" dirty="0" smtClean="0"/>
              <a:t>Camera</a:t>
            </a:r>
          </a:p>
          <a:p>
            <a:pPr lvl="3"/>
            <a:r>
              <a:rPr lang="en-US" altLang="zh-CN" dirty="0" smtClean="0"/>
              <a:t>Auto Focus</a:t>
            </a:r>
          </a:p>
          <a:p>
            <a:pPr lvl="3"/>
            <a:r>
              <a:rPr lang="en-US" altLang="zh-CN" dirty="0" smtClean="0"/>
              <a:t>Auto Exposure</a:t>
            </a:r>
          </a:p>
          <a:p>
            <a:pPr lvl="3"/>
            <a:r>
              <a:rPr lang="en-US" altLang="zh-CN" dirty="0" smtClean="0"/>
              <a:t>Auto Scene</a:t>
            </a:r>
          </a:p>
          <a:p>
            <a:pPr lvl="3"/>
            <a:r>
              <a:rPr lang="en-US" altLang="zh-CN" dirty="0" err="1" smtClean="0"/>
              <a:t>Bokeh</a:t>
            </a:r>
            <a:endParaRPr lang="en-US" altLang="zh-CN" dirty="0" smtClean="0"/>
          </a:p>
          <a:p>
            <a:pPr lvl="2"/>
            <a:endParaRPr lang="en-US" altLang="zh-CN" dirty="0" smtClean="0"/>
          </a:p>
          <a:p>
            <a:pPr lvl="2"/>
            <a:r>
              <a:rPr lang="en-US" altLang="zh-CN" dirty="0" smtClean="0"/>
              <a:t>Security Monitor, Social Media… </a:t>
            </a:r>
          </a:p>
        </p:txBody>
      </p:sp>
      <p:pic>
        <p:nvPicPr>
          <p:cNvPr id="2052" name="Picture 4" descr="https://pic4.zhimg.com/80/v2-1727459fb30427d78ad5c766584bec4f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842" y="823719"/>
            <a:ext cx="3962400" cy="561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530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40</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577029" cy="4708525"/>
          </a:xfrm>
        </p:spPr>
        <p:txBody>
          <a:bodyPr/>
          <a:lstStyle/>
          <a:p>
            <a:r>
              <a:rPr lang="en-US" altLang="zh-CN" dirty="0" smtClean="0"/>
              <a:t>3.2.2.3  CVPR2017_HR</a:t>
            </a:r>
          </a:p>
          <a:p>
            <a:pPr lvl="1"/>
            <a:endParaRPr lang="en-US" altLang="zh-CN" dirty="0" smtClean="0"/>
          </a:p>
          <a:p>
            <a:pPr lvl="1"/>
            <a:r>
              <a:rPr lang="en-US" altLang="zh-CN" dirty="0" smtClean="0"/>
              <a:t>Spotlight:</a:t>
            </a:r>
          </a:p>
          <a:p>
            <a:pPr lvl="2"/>
            <a:r>
              <a:rPr lang="en-US" altLang="zh-CN" dirty="0" smtClean="0"/>
              <a:t>Finding tiny faces</a:t>
            </a:r>
          </a:p>
          <a:p>
            <a:pPr lvl="2"/>
            <a:r>
              <a:rPr lang="en-US" altLang="zh-CN" dirty="0" smtClean="0"/>
              <a:t>Coarse FPN</a:t>
            </a:r>
            <a:r>
              <a:rPr lang="en-US" altLang="zh-CN" dirty="0"/>
              <a:t>(</a:t>
            </a:r>
            <a:r>
              <a:rPr lang="en-US" altLang="zh-CN" dirty="0" smtClean="0"/>
              <a:t>FCN </a:t>
            </a:r>
            <a:r>
              <a:rPr lang="en-US" altLang="zh-CN" dirty="0"/>
              <a:t>+ </a:t>
            </a:r>
            <a:r>
              <a:rPr lang="en-US" altLang="zh-CN" dirty="0" err="1" smtClean="0"/>
              <a:t>ResNet</a:t>
            </a:r>
            <a:r>
              <a:rPr lang="en-US" altLang="zh-CN" dirty="0" smtClean="0"/>
              <a:t>)</a:t>
            </a:r>
          </a:p>
          <a:p>
            <a:pPr lvl="2"/>
            <a:r>
              <a:rPr lang="en-US" altLang="zh-CN" dirty="0" err="1" smtClean="0"/>
              <a:t>Heatmap</a:t>
            </a:r>
            <a:r>
              <a:rPr lang="en-US" altLang="zh-CN" dirty="0" smtClean="0"/>
              <a:t> predictors</a:t>
            </a:r>
          </a:p>
          <a:p>
            <a:pPr lvl="1"/>
            <a:endParaRPr lang="en-US" altLang="zh-CN" dirty="0"/>
          </a:p>
          <a:p>
            <a:pPr lvl="1"/>
            <a:r>
              <a:rPr lang="en-US" altLang="zh-CN" dirty="0" smtClean="0"/>
              <a:t>Disadvantage</a:t>
            </a:r>
          </a:p>
          <a:p>
            <a:pPr lvl="2"/>
            <a:r>
              <a:rPr lang="en-US" altLang="zh-CN" dirty="0"/>
              <a:t>Slow</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stretch>
            <a:fillRect/>
          </a:stretch>
        </p:blipFill>
        <p:spPr>
          <a:xfrm>
            <a:off x="5140503" y="1898559"/>
            <a:ext cx="7008622" cy="3474825"/>
          </a:xfrm>
          <a:prstGeom prst="rect">
            <a:avLst/>
          </a:prstGeom>
        </p:spPr>
      </p:pic>
      <p:pic>
        <p:nvPicPr>
          <p:cNvPr id="2050"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4740183"/>
            <a:ext cx="9658350"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262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41</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825815" cy="4708525"/>
          </a:xfrm>
        </p:spPr>
        <p:txBody>
          <a:bodyPr/>
          <a:lstStyle/>
          <a:p>
            <a:r>
              <a:rPr lang="en-US" altLang="zh-CN" dirty="0" smtClean="0"/>
              <a:t>3.2.2.4  </a:t>
            </a:r>
            <a:r>
              <a:rPr lang="en-US" altLang="zh-CN" b="1" dirty="0"/>
              <a:t>arxiv2018_PyramidBox</a:t>
            </a:r>
            <a:endParaRPr lang="en-US" altLang="zh-CN" b="1" dirty="0" smtClean="0"/>
          </a:p>
          <a:p>
            <a:pPr lvl="1"/>
            <a:endParaRPr lang="en-US" altLang="zh-CN" dirty="0" smtClean="0"/>
          </a:p>
          <a:p>
            <a:pPr lvl="1"/>
            <a:r>
              <a:rPr lang="en-US" altLang="zh-CN" dirty="0" smtClean="0"/>
              <a:t>Spotlight:</a:t>
            </a:r>
          </a:p>
          <a:p>
            <a:pPr lvl="2"/>
            <a:r>
              <a:rPr lang="en-US" altLang="zh-CN" dirty="0" smtClean="0"/>
              <a:t>DAS</a:t>
            </a:r>
            <a:r>
              <a:rPr lang="zh-CN" altLang="en-US" dirty="0"/>
              <a:t>：</a:t>
            </a:r>
            <a:r>
              <a:rPr lang="en-US" altLang="zh-CN" dirty="0" smtClean="0"/>
              <a:t>Data-anchor-sampling</a:t>
            </a:r>
          </a:p>
          <a:p>
            <a:pPr lvl="2"/>
            <a:r>
              <a:rPr lang="en-US" altLang="zh-CN" dirty="0" err="1" smtClean="0"/>
              <a:t>PyramidAnchors</a:t>
            </a:r>
            <a:endParaRPr lang="en-US" altLang="zh-CN" dirty="0" smtClean="0"/>
          </a:p>
          <a:p>
            <a:pPr lvl="2"/>
            <a:r>
              <a:rPr lang="en-US" altLang="zh-CN" dirty="0"/>
              <a:t>LFPN</a:t>
            </a:r>
            <a:r>
              <a:rPr lang="zh-CN" altLang="en-US" dirty="0"/>
              <a:t>：</a:t>
            </a:r>
            <a:r>
              <a:rPr lang="en-US" altLang="zh-CN" dirty="0"/>
              <a:t>Low-level Feature Pyramid </a:t>
            </a:r>
            <a:r>
              <a:rPr lang="en-US" altLang="zh-CN" dirty="0" smtClean="0"/>
              <a:t>Network</a:t>
            </a:r>
          </a:p>
          <a:p>
            <a:pPr lvl="2"/>
            <a:r>
              <a:rPr lang="en-US" altLang="zh-CN" dirty="0"/>
              <a:t>CPM</a:t>
            </a:r>
            <a:r>
              <a:rPr lang="zh-CN" altLang="en-US" dirty="0"/>
              <a:t>：</a:t>
            </a:r>
            <a:r>
              <a:rPr lang="en-US" altLang="zh-CN" dirty="0"/>
              <a:t>Context-sensitive Predict Module</a:t>
            </a:r>
            <a:endParaRPr lang="en-US" altLang="zh-CN" dirty="0" smtClean="0"/>
          </a:p>
          <a:p>
            <a:pPr lvl="1"/>
            <a:endParaRPr lang="en-US" altLang="zh-CN" dirty="0" smtClean="0"/>
          </a:p>
          <a:p>
            <a:pPr lvl="1"/>
            <a:endParaRPr lang="en-US" altLang="zh-CN" dirty="0"/>
          </a:p>
          <a:p>
            <a:pPr lvl="1"/>
            <a:r>
              <a:rPr lang="en-US" altLang="zh-CN" dirty="0"/>
              <a:t>SOTA until SRN</a:t>
            </a:r>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a:stretch>
            <a:fillRect/>
          </a:stretch>
        </p:blipFill>
        <p:spPr>
          <a:xfrm>
            <a:off x="5971607" y="1194919"/>
            <a:ext cx="6220393" cy="5446300"/>
          </a:xfrm>
          <a:prstGeom prst="rect">
            <a:avLst/>
          </a:prstGeom>
        </p:spPr>
      </p:pic>
    </p:spTree>
    <p:extLst>
      <p:ext uri="{BB962C8B-B14F-4D97-AF65-F5344CB8AC3E}">
        <p14:creationId xmlns:p14="http://schemas.microsoft.com/office/powerpoint/2010/main" val="2919868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5285814" y="3054162"/>
            <a:ext cx="6814170" cy="3204360"/>
          </a:xfrm>
          <a:prstGeom prst="rect">
            <a:avLst/>
          </a:prstGeom>
        </p:spPr>
      </p:pic>
      <p:sp>
        <p:nvSpPr>
          <p:cNvPr id="2" name="灯片编号占位符 1"/>
          <p:cNvSpPr>
            <a:spLocks noGrp="1"/>
          </p:cNvSpPr>
          <p:nvPr>
            <p:ph type="sldNum" sz="quarter" idx="12"/>
          </p:nvPr>
        </p:nvSpPr>
        <p:spPr/>
        <p:txBody>
          <a:bodyPr/>
          <a:lstStyle/>
          <a:p>
            <a:fld id="{4539F025-D7F9-4E61-9C22-F15BE1C19EA8}" type="slidenum">
              <a:rPr lang="zh-CN" altLang="en-US" smtClean="0"/>
              <a:pPr/>
              <a:t>42</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825815" cy="4708525"/>
          </a:xfrm>
        </p:spPr>
        <p:txBody>
          <a:bodyPr/>
          <a:lstStyle/>
          <a:p>
            <a:r>
              <a:rPr lang="en-US" altLang="zh-CN" dirty="0" smtClean="0"/>
              <a:t>3.2.2.5  </a:t>
            </a:r>
            <a:r>
              <a:rPr lang="en-US" altLang="zh-CN" dirty="0"/>
              <a:t>ICCV2017_SSH</a:t>
            </a:r>
            <a:endParaRPr lang="en-US" altLang="zh-CN" b="1" dirty="0" smtClean="0"/>
          </a:p>
          <a:p>
            <a:pPr lvl="1"/>
            <a:endParaRPr lang="en-US" altLang="zh-CN" dirty="0" smtClean="0"/>
          </a:p>
          <a:p>
            <a:pPr lvl="1"/>
            <a:r>
              <a:rPr lang="en-US" altLang="zh-CN" dirty="0" smtClean="0"/>
              <a:t>Spotlight:</a:t>
            </a:r>
          </a:p>
          <a:p>
            <a:pPr lvl="2"/>
            <a:r>
              <a:rPr lang="en-US" altLang="zh-CN" dirty="0" smtClean="0"/>
              <a:t>Train 3 detect modules separately on 3 feature maps</a:t>
            </a:r>
          </a:p>
          <a:p>
            <a:pPr lvl="1"/>
            <a:endParaRPr lang="en-US" altLang="zh-CN" dirty="0" smtClean="0"/>
          </a:p>
          <a:p>
            <a:pPr lvl="1"/>
            <a:endParaRPr lang="en-US" altLang="zh-CN" dirty="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63439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43</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585089" cy="4708525"/>
          </a:xfrm>
        </p:spPr>
        <p:txBody>
          <a:bodyPr/>
          <a:lstStyle/>
          <a:p>
            <a:r>
              <a:rPr lang="en-US" altLang="zh-CN" dirty="0" smtClean="0"/>
              <a:t>3.2.2.6  </a:t>
            </a:r>
            <a:r>
              <a:rPr lang="en-US" altLang="zh-CN" b="1" dirty="0"/>
              <a:t>IJCB2017_FaceBoxes</a:t>
            </a:r>
            <a:endParaRPr lang="en-US" altLang="zh-CN" b="1" dirty="0" smtClean="0"/>
          </a:p>
          <a:p>
            <a:pPr lvl="1"/>
            <a:r>
              <a:rPr lang="en-US" altLang="zh-CN" dirty="0" smtClean="0"/>
              <a:t>Spotlight:</a:t>
            </a:r>
          </a:p>
          <a:p>
            <a:pPr lvl="2"/>
            <a:r>
              <a:rPr lang="en-US" altLang="zh-CN" dirty="0" smtClean="0"/>
              <a:t>CPU 20fps(better than MTCNN both speed and accuracy)</a:t>
            </a:r>
          </a:p>
          <a:p>
            <a:pPr lvl="2"/>
            <a:r>
              <a:rPr lang="en-US" altLang="zh-CN" dirty="0" smtClean="0"/>
              <a:t>Anchor </a:t>
            </a:r>
            <a:r>
              <a:rPr lang="en-US" altLang="zh-CN" dirty="0"/>
              <a:t>dense sampling strategy</a:t>
            </a:r>
            <a:endParaRPr lang="en-US" altLang="zh-CN" dirty="0" smtClean="0"/>
          </a:p>
          <a:p>
            <a:pPr lvl="1"/>
            <a:r>
              <a:rPr lang="en-US" altLang="zh-CN" dirty="0" smtClean="0"/>
              <a:t>RPN + </a:t>
            </a:r>
            <a:r>
              <a:rPr lang="en-US" altLang="zh-CN" dirty="0" err="1" smtClean="0"/>
              <a:t>Featuremap</a:t>
            </a:r>
            <a:endParaRPr lang="en-US" altLang="zh-CN" dirty="0" smtClean="0"/>
          </a:p>
          <a:p>
            <a:pPr lvl="1"/>
            <a:endParaRPr lang="en-US" altLang="zh-CN" dirty="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stretch>
            <a:fillRect/>
          </a:stretch>
        </p:blipFill>
        <p:spPr>
          <a:xfrm>
            <a:off x="0" y="3244334"/>
            <a:ext cx="12192000" cy="3412202"/>
          </a:xfrm>
          <a:prstGeom prst="rect">
            <a:avLst/>
          </a:prstGeom>
        </p:spPr>
      </p:pic>
    </p:spTree>
    <p:extLst>
      <p:ext uri="{BB962C8B-B14F-4D97-AF65-F5344CB8AC3E}">
        <p14:creationId xmlns:p14="http://schemas.microsoft.com/office/powerpoint/2010/main" val="1994793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44</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705406" cy="4708525"/>
          </a:xfrm>
        </p:spPr>
        <p:txBody>
          <a:bodyPr/>
          <a:lstStyle/>
          <a:p>
            <a:r>
              <a:rPr lang="en-US" altLang="zh-CN" dirty="0" smtClean="0"/>
              <a:t>3.2.2.7  </a:t>
            </a:r>
            <a:r>
              <a:rPr lang="en-US" altLang="zh-CN" dirty="0"/>
              <a:t>arxiv2017_MB-FCN</a:t>
            </a:r>
            <a:endParaRPr lang="en-US" altLang="zh-CN" b="1" dirty="0" smtClean="0"/>
          </a:p>
          <a:p>
            <a:pPr lvl="1"/>
            <a:endParaRPr lang="en-US" altLang="zh-CN" dirty="0" smtClean="0"/>
          </a:p>
          <a:p>
            <a:pPr lvl="1"/>
            <a:r>
              <a:rPr lang="en-US" altLang="zh-CN" dirty="0" smtClean="0"/>
              <a:t>Spotlight:</a:t>
            </a:r>
          </a:p>
          <a:p>
            <a:pPr lvl="2"/>
            <a:r>
              <a:rPr lang="en-US" altLang="zh-CN" dirty="0" smtClean="0"/>
              <a:t>MB-FCN instead of FPN</a:t>
            </a:r>
            <a:r>
              <a:rPr lang="zh-CN" altLang="en-US" dirty="0" smtClean="0"/>
              <a:t>：</a:t>
            </a:r>
            <a:r>
              <a:rPr lang="en-US" altLang="zh-CN" dirty="0"/>
              <a:t>Multi-branch fully convolutional </a:t>
            </a:r>
            <a:r>
              <a:rPr lang="en-US" altLang="zh-CN" dirty="0" smtClean="0"/>
              <a:t>network</a:t>
            </a:r>
          </a:p>
          <a:p>
            <a:pPr lvl="1"/>
            <a:endParaRPr lang="en-US" altLang="zh-CN" dirty="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stretch>
            <a:fillRect/>
          </a:stretch>
        </p:blipFill>
        <p:spPr>
          <a:xfrm>
            <a:off x="2345314" y="3163002"/>
            <a:ext cx="6343650" cy="2705100"/>
          </a:xfrm>
          <a:prstGeom prst="rect">
            <a:avLst/>
          </a:prstGeom>
        </p:spPr>
      </p:pic>
    </p:spTree>
    <p:extLst>
      <p:ext uri="{BB962C8B-B14F-4D97-AF65-F5344CB8AC3E}">
        <p14:creationId xmlns:p14="http://schemas.microsoft.com/office/powerpoint/2010/main" val="1453881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45</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705406" cy="4708525"/>
          </a:xfrm>
        </p:spPr>
        <p:txBody>
          <a:bodyPr/>
          <a:lstStyle/>
          <a:p>
            <a:r>
              <a:rPr lang="en-US" altLang="zh-CN" dirty="0" smtClean="0"/>
              <a:t>3.2.2.8  arxiv2018_Tiny-SDD</a:t>
            </a:r>
            <a:endParaRPr lang="en-US" altLang="zh-CN" b="1" dirty="0" smtClean="0"/>
          </a:p>
          <a:p>
            <a:pPr lvl="1"/>
            <a:endParaRPr lang="en-US" altLang="zh-CN" dirty="0" smtClean="0"/>
          </a:p>
          <a:p>
            <a:pPr lvl="1"/>
            <a:endParaRPr lang="en-US" altLang="zh-CN" dirty="0" smtClean="0"/>
          </a:p>
          <a:p>
            <a:pPr lvl="1"/>
            <a:endParaRPr lang="en-US" altLang="zh-CN" dirty="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3"/>
          <a:stretch>
            <a:fillRect/>
          </a:stretch>
        </p:blipFill>
        <p:spPr>
          <a:xfrm>
            <a:off x="1374177" y="2067083"/>
            <a:ext cx="4038600" cy="3505200"/>
          </a:xfrm>
          <a:prstGeom prst="rect">
            <a:avLst/>
          </a:prstGeom>
        </p:spPr>
      </p:pic>
      <p:pic>
        <p:nvPicPr>
          <p:cNvPr id="11" name="图片 10"/>
          <p:cNvPicPr>
            <a:picLocks noChangeAspect="1"/>
          </p:cNvPicPr>
          <p:nvPr/>
        </p:nvPicPr>
        <p:blipFill>
          <a:blip r:embed="rId4"/>
          <a:stretch>
            <a:fillRect/>
          </a:stretch>
        </p:blipFill>
        <p:spPr>
          <a:xfrm>
            <a:off x="6418997" y="2462370"/>
            <a:ext cx="3867150" cy="2714625"/>
          </a:xfrm>
          <a:prstGeom prst="rect">
            <a:avLst/>
          </a:prstGeom>
        </p:spPr>
      </p:pic>
    </p:spTree>
    <p:extLst>
      <p:ext uri="{BB962C8B-B14F-4D97-AF65-F5344CB8AC3E}">
        <p14:creationId xmlns:p14="http://schemas.microsoft.com/office/powerpoint/2010/main" val="1603005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7029264" y="1675637"/>
            <a:ext cx="5162736" cy="6865438"/>
          </a:xfrm>
          <a:prstGeom prst="rect">
            <a:avLst/>
          </a:prstGeom>
        </p:spPr>
      </p:pic>
      <p:sp>
        <p:nvSpPr>
          <p:cNvPr id="2" name="灯片编号占位符 1"/>
          <p:cNvSpPr>
            <a:spLocks noGrp="1"/>
          </p:cNvSpPr>
          <p:nvPr>
            <p:ph type="sldNum" sz="quarter" idx="12"/>
          </p:nvPr>
        </p:nvSpPr>
        <p:spPr/>
        <p:txBody>
          <a:bodyPr/>
          <a:lstStyle/>
          <a:p>
            <a:fld id="{4539F025-D7F9-4E61-9C22-F15BE1C19EA8}" type="slidenum">
              <a:rPr lang="zh-CN" altLang="en-US" smtClean="0"/>
              <a:pPr/>
              <a:t>46</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705406" cy="4708525"/>
          </a:xfrm>
        </p:spPr>
        <p:txBody>
          <a:bodyPr/>
          <a:lstStyle/>
          <a:p>
            <a:r>
              <a:rPr lang="en-US" altLang="zh-CN" dirty="0" smtClean="0"/>
              <a:t>3.2.2.8.1  arxiv2018_mobileNetV2-SSDLite</a:t>
            </a:r>
            <a:endParaRPr lang="en-US" altLang="zh-CN" b="1" dirty="0" smtClean="0"/>
          </a:p>
          <a:p>
            <a:pPr lvl="1"/>
            <a:r>
              <a:rPr lang="en-US" altLang="zh-CN" dirty="0" smtClean="0"/>
              <a:t>Spotlight</a:t>
            </a:r>
          </a:p>
          <a:p>
            <a:pPr lvl="2"/>
            <a:r>
              <a:rPr lang="en-US" altLang="zh-CN" dirty="0" err="1" smtClean="0"/>
              <a:t>Depthwise</a:t>
            </a:r>
            <a:r>
              <a:rPr lang="en-US" altLang="zh-CN" dirty="0" smtClean="0"/>
              <a:t> Separable Convolution(</a:t>
            </a:r>
            <a:r>
              <a:rPr lang="en-US" altLang="zh-CN" dirty="0" err="1" smtClean="0"/>
              <a:t>mul</a:t>
            </a:r>
            <a:r>
              <a:rPr lang="en-US" altLang="zh-CN" dirty="0" smtClean="0"/>
              <a:t>-&gt;add)</a:t>
            </a:r>
          </a:p>
          <a:p>
            <a:pPr lvl="2"/>
            <a:r>
              <a:rPr lang="en-US" altLang="zh-CN" dirty="0" smtClean="0"/>
              <a:t>Linear Bottlenecks</a:t>
            </a:r>
          </a:p>
          <a:p>
            <a:pPr lvl="2"/>
            <a:r>
              <a:rPr lang="en-US" altLang="zh-CN" dirty="0" smtClean="0"/>
              <a:t>Inverted Residuals</a:t>
            </a:r>
            <a:endParaRPr lang="en-US" altLang="zh-CN" dirty="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4"/>
          <a:stretch>
            <a:fillRect/>
          </a:stretch>
        </p:blipFill>
        <p:spPr>
          <a:xfrm>
            <a:off x="1410652" y="3185208"/>
            <a:ext cx="5000625" cy="1828800"/>
          </a:xfrm>
          <a:prstGeom prst="rect">
            <a:avLst/>
          </a:prstGeom>
        </p:spPr>
      </p:pic>
    </p:spTree>
    <p:extLst>
      <p:ext uri="{BB962C8B-B14F-4D97-AF65-F5344CB8AC3E}">
        <p14:creationId xmlns:p14="http://schemas.microsoft.com/office/powerpoint/2010/main" val="3037308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47</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705406" cy="4708525"/>
          </a:xfrm>
        </p:spPr>
        <p:txBody>
          <a:bodyPr/>
          <a:lstStyle/>
          <a:p>
            <a:r>
              <a:rPr lang="en-US" altLang="zh-CN" dirty="0" smtClean="0"/>
              <a:t>3.2.2.8.1 </a:t>
            </a:r>
            <a:r>
              <a:rPr lang="en-US" altLang="zh-CN" dirty="0"/>
              <a:t>arxiv2018_mobileNetV2-SSDLite</a:t>
            </a:r>
            <a:endParaRPr lang="en-US" altLang="zh-CN" b="1" dirty="0" smtClean="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pic>
        <p:nvPicPr>
          <p:cNvPr id="8" name="图片 7"/>
          <p:cNvPicPr>
            <a:picLocks noChangeAspect="1"/>
          </p:cNvPicPr>
          <p:nvPr/>
        </p:nvPicPr>
        <p:blipFill>
          <a:blip r:embed="rId3"/>
          <a:stretch>
            <a:fillRect/>
          </a:stretch>
        </p:blipFill>
        <p:spPr>
          <a:xfrm>
            <a:off x="1326224" y="1745529"/>
            <a:ext cx="8289047" cy="4656829"/>
          </a:xfrm>
          <a:prstGeom prst="rect">
            <a:avLst/>
          </a:prstGeom>
        </p:spPr>
      </p:pic>
    </p:spTree>
    <p:extLst>
      <p:ext uri="{BB962C8B-B14F-4D97-AF65-F5344CB8AC3E}">
        <p14:creationId xmlns:p14="http://schemas.microsoft.com/office/powerpoint/2010/main" val="3552992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48</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705406" cy="4708525"/>
          </a:xfrm>
        </p:spPr>
        <p:txBody>
          <a:bodyPr/>
          <a:lstStyle/>
          <a:p>
            <a:r>
              <a:rPr lang="en-US" altLang="zh-CN" dirty="0" smtClean="0"/>
              <a:t>3.2.2.8.1 </a:t>
            </a:r>
            <a:r>
              <a:rPr lang="en-US" altLang="zh-CN" dirty="0"/>
              <a:t>arxiv2018_mobileNetV2-SSDLite</a:t>
            </a:r>
            <a:endParaRPr lang="en-US" altLang="zh-CN" b="1" dirty="0" smtClean="0"/>
          </a:p>
          <a:p>
            <a:pPr lvl="1"/>
            <a:r>
              <a:rPr lang="en-US" altLang="zh-CN" dirty="0" err="1"/>
              <a:t>Depthwise</a:t>
            </a:r>
            <a:r>
              <a:rPr lang="en-US" altLang="zh-CN" dirty="0"/>
              <a:t> Separable Convolution</a:t>
            </a:r>
            <a:endParaRPr lang="en-US" altLang="zh-CN" dirty="0" smtClean="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pic>
        <p:nvPicPr>
          <p:cNvPr id="11" name="图片 10"/>
          <p:cNvPicPr>
            <a:picLocks noChangeAspect="1"/>
          </p:cNvPicPr>
          <p:nvPr/>
        </p:nvPicPr>
        <p:blipFill>
          <a:blip r:embed="rId3"/>
          <a:stretch>
            <a:fillRect/>
          </a:stretch>
        </p:blipFill>
        <p:spPr>
          <a:xfrm>
            <a:off x="7001268" y="3952838"/>
            <a:ext cx="3745550" cy="2055273"/>
          </a:xfrm>
          <a:prstGeom prst="rect">
            <a:avLst/>
          </a:prstGeom>
        </p:spPr>
      </p:pic>
      <p:pic>
        <p:nvPicPr>
          <p:cNvPr id="12" name="图片 11"/>
          <p:cNvPicPr>
            <a:picLocks noChangeAspect="1"/>
          </p:cNvPicPr>
          <p:nvPr/>
        </p:nvPicPr>
        <p:blipFill>
          <a:blip r:embed="rId4"/>
          <a:stretch>
            <a:fillRect/>
          </a:stretch>
        </p:blipFill>
        <p:spPr>
          <a:xfrm>
            <a:off x="394578" y="2127664"/>
            <a:ext cx="3968750" cy="1825174"/>
          </a:xfrm>
          <a:prstGeom prst="rect">
            <a:avLst/>
          </a:prstGeom>
        </p:spPr>
      </p:pic>
      <p:pic>
        <p:nvPicPr>
          <p:cNvPr id="13" name="图片 12"/>
          <p:cNvPicPr>
            <a:picLocks noChangeAspect="1"/>
          </p:cNvPicPr>
          <p:nvPr/>
        </p:nvPicPr>
        <p:blipFill>
          <a:blip r:embed="rId5"/>
          <a:stretch>
            <a:fillRect/>
          </a:stretch>
        </p:blipFill>
        <p:spPr>
          <a:xfrm>
            <a:off x="4888457" y="2127664"/>
            <a:ext cx="3693568" cy="1809601"/>
          </a:xfrm>
          <a:prstGeom prst="rect">
            <a:avLst/>
          </a:prstGeom>
        </p:spPr>
      </p:pic>
      <p:pic>
        <p:nvPicPr>
          <p:cNvPr id="14" name="图片 13"/>
          <p:cNvPicPr>
            <a:picLocks noChangeAspect="1"/>
          </p:cNvPicPr>
          <p:nvPr/>
        </p:nvPicPr>
        <p:blipFill>
          <a:blip r:embed="rId6"/>
          <a:stretch>
            <a:fillRect/>
          </a:stretch>
        </p:blipFill>
        <p:spPr>
          <a:xfrm>
            <a:off x="460375" y="4129880"/>
            <a:ext cx="5187727" cy="1852760"/>
          </a:xfrm>
          <a:prstGeom prst="rect">
            <a:avLst/>
          </a:prstGeom>
        </p:spPr>
      </p:pic>
    </p:spTree>
    <p:extLst>
      <p:ext uri="{BB962C8B-B14F-4D97-AF65-F5344CB8AC3E}">
        <p14:creationId xmlns:p14="http://schemas.microsoft.com/office/powerpoint/2010/main" val="1189234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49</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705406" cy="4708525"/>
          </a:xfrm>
        </p:spPr>
        <p:txBody>
          <a:bodyPr/>
          <a:lstStyle/>
          <a:p>
            <a:r>
              <a:rPr lang="en-US" altLang="zh-CN" dirty="0" smtClean="0"/>
              <a:t>3.2.2.8.1 </a:t>
            </a:r>
            <a:r>
              <a:rPr lang="en-US" altLang="zh-CN" dirty="0"/>
              <a:t>arxiv2018_mobileNetV2-SSDLite</a:t>
            </a:r>
            <a:endParaRPr lang="en-US" altLang="zh-CN" b="1" dirty="0" smtClean="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pic>
        <p:nvPicPr>
          <p:cNvPr id="9" name="图片 8"/>
          <p:cNvPicPr>
            <a:picLocks noChangeAspect="1"/>
          </p:cNvPicPr>
          <p:nvPr/>
        </p:nvPicPr>
        <p:blipFill>
          <a:blip r:embed="rId3"/>
          <a:stretch>
            <a:fillRect/>
          </a:stretch>
        </p:blipFill>
        <p:spPr>
          <a:xfrm>
            <a:off x="1321026" y="1806234"/>
            <a:ext cx="7548562" cy="4388874"/>
          </a:xfrm>
          <a:prstGeom prst="rect">
            <a:avLst/>
          </a:prstGeom>
        </p:spPr>
      </p:pic>
      <p:pic>
        <p:nvPicPr>
          <p:cNvPr id="11" name="图片 10"/>
          <p:cNvPicPr>
            <a:picLocks noChangeAspect="1"/>
          </p:cNvPicPr>
          <p:nvPr/>
        </p:nvPicPr>
        <p:blipFill>
          <a:blip r:embed="rId4"/>
          <a:stretch>
            <a:fillRect/>
          </a:stretch>
        </p:blipFill>
        <p:spPr>
          <a:xfrm>
            <a:off x="7519987" y="3849313"/>
            <a:ext cx="3633788" cy="2138545"/>
          </a:xfrm>
          <a:prstGeom prst="rect">
            <a:avLst/>
          </a:prstGeom>
        </p:spPr>
      </p:pic>
    </p:spTree>
    <p:extLst>
      <p:ext uri="{BB962C8B-B14F-4D97-AF65-F5344CB8AC3E}">
        <p14:creationId xmlns:p14="http://schemas.microsoft.com/office/powerpoint/2010/main" val="1853245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5</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0. Background</a:t>
            </a:r>
          </a:p>
          <a:p>
            <a:endParaRPr lang="zh-CN" altLang="en-US" sz="4000" dirty="0"/>
          </a:p>
        </p:txBody>
      </p:sp>
      <p:sp>
        <p:nvSpPr>
          <p:cNvPr id="4" name="文本占位符 3"/>
          <p:cNvSpPr>
            <a:spLocks noGrp="1"/>
          </p:cNvSpPr>
          <p:nvPr>
            <p:ph type="body" sz="quarter" idx="14"/>
          </p:nvPr>
        </p:nvSpPr>
        <p:spPr>
          <a:xfrm>
            <a:off x="394578" y="1279333"/>
            <a:ext cx="10225664" cy="4708525"/>
          </a:xfrm>
        </p:spPr>
        <p:txBody>
          <a:bodyPr/>
          <a:lstStyle/>
          <a:p>
            <a:r>
              <a:rPr lang="en-US" altLang="zh-CN" dirty="0" smtClean="0"/>
              <a:t>0.3  Criterion</a:t>
            </a:r>
          </a:p>
          <a:p>
            <a:pPr lvl="1"/>
            <a:endParaRPr lang="en-US" altLang="zh-CN" b="1" dirty="0" smtClean="0"/>
          </a:p>
          <a:p>
            <a:pPr lvl="1"/>
            <a:r>
              <a:rPr lang="en-US" altLang="zh-CN" b="1" dirty="0" smtClean="0"/>
              <a:t>Recall</a:t>
            </a:r>
          </a:p>
          <a:p>
            <a:pPr lvl="1"/>
            <a:endParaRPr lang="en-US" altLang="zh-CN" b="1" dirty="0" smtClean="0"/>
          </a:p>
          <a:p>
            <a:pPr lvl="1"/>
            <a:endParaRPr lang="en-US" altLang="zh-CN" b="1" dirty="0"/>
          </a:p>
          <a:p>
            <a:pPr lvl="1"/>
            <a:r>
              <a:rPr lang="en-US" altLang="zh-CN" b="1" dirty="0" smtClean="0"/>
              <a:t>False positives</a:t>
            </a:r>
          </a:p>
          <a:p>
            <a:pPr lvl="1"/>
            <a:endParaRPr lang="en-US" altLang="zh-CN" b="1" dirty="0" smtClean="0"/>
          </a:p>
          <a:p>
            <a:pPr lvl="1"/>
            <a:endParaRPr lang="en-US" altLang="zh-CN" b="1" dirty="0"/>
          </a:p>
          <a:p>
            <a:pPr lvl="1"/>
            <a:r>
              <a:rPr lang="en-US" altLang="zh-CN" b="1" dirty="0" smtClean="0"/>
              <a:t>Speed</a:t>
            </a:r>
          </a:p>
          <a:p>
            <a:pPr lvl="1"/>
            <a:endParaRPr lang="zh-CN" altLang="en-US" dirty="0"/>
          </a:p>
        </p:txBody>
      </p:sp>
      <p:pic>
        <p:nvPicPr>
          <p:cNvPr id="1026" name="Picture 2" descr="计算机生成了可选文字:&#10;0 ， 0 '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024" y="1433281"/>
            <a:ext cx="4834943" cy="368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985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50</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705406" cy="4708525"/>
          </a:xfrm>
        </p:spPr>
        <p:txBody>
          <a:bodyPr/>
          <a:lstStyle/>
          <a:p>
            <a:r>
              <a:rPr lang="en-US" altLang="zh-CN" dirty="0" smtClean="0"/>
              <a:t>3.2.2.8.1 </a:t>
            </a:r>
            <a:r>
              <a:rPr lang="en-US" altLang="zh-CN" dirty="0"/>
              <a:t>arxiv2018_mobileNetV2-SSDLite</a:t>
            </a:r>
            <a:endParaRPr lang="en-US" altLang="zh-CN" b="1" dirty="0" smtClean="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pic>
        <p:nvPicPr>
          <p:cNvPr id="8" name="图片 7"/>
          <p:cNvPicPr>
            <a:picLocks noChangeAspect="1"/>
          </p:cNvPicPr>
          <p:nvPr/>
        </p:nvPicPr>
        <p:blipFill>
          <a:blip r:embed="rId3"/>
          <a:stretch>
            <a:fillRect/>
          </a:stretch>
        </p:blipFill>
        <p:spPr>
          <a:xfrm>
            <a:off x="1284115" y="1798879"/>
            <a:ext cx="7729537" cy="4459643"/>
          </a:xfrm>
          <a:prstGeom prst="rect">
            <a:avLst/>
          </a:prstGeom>
        </p:spPr>
      </p:pic>
      <p:pic>
        <p:nvPicPr>
          <p:cNvPr id="3074" name="Picture 2" descr="The new bottleneck residual bl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927" y="2819384"/>
            <a:ext cx="2525941"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xpansion and projec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577" y="5067283"/>
            <a:ext cx="6610350" cy="161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831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51</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705406" cy="4708525"/>
          </a:xfrm>
        </p:spPr>
        <p:txBody>
          <a:bodyPr/>
          <a:lstStyle/>
          <a:p>
            <a:r>
              <a:rPr lang="en-US" altLang="zh-CN" dirty="0" smtClean="0"/>
              <a:t>3.2.2.8.1 </a:t>
            </a:r>
            <a:r>
              <a:rPr lang="en-US" altLang="zh-CN" dirty="0"/>
              <a:t>arxiv2018_mobileNetV2-SSDLite</a:t>
            </a:r>
            <a:endParaRPr lang="en-US" altLang="zh-CN" b="1" dirty="0" smtClean="0"/>
          </a:p>
          <a:p>
            <a:pPr lvl="1"/>
            <a:r>
              <a:rPr lang="en-US" altLang="zh-CN" dirty="0"/>
              <a:t>The job of the </a:t>
            </a:r>
            <a:r>
              <a:rPr lang="en-US" altLang="zh-CN" dirty="0" err="1"/>
              <a:t>MobileNet</a:t>
            </a:r>
            <a:r>
              <a:rPr lang="en-US" altLang="zh-CN" dirty="0"/>
              <a:t> layers is to convert the pixels from the input image into </a:t>
            </a:r>
            <a:r>
              <a:rPr lang="en-US" altLang="zh-CN" b="1" dirty="0" smtClean="0"/>
              <a:t>features </a:t>
            </a:r>
            <a:r>
              <a:rPr lang="en-US" altLang="zh-CN" dirty="0" smtClean="0"/>
              <a:t>that </a:t>
            </a:r>
            <a:r>
              <a:rPr lang="en-US" altLang="zh-CN" dirty="0"/>
              <a:t>describe the contents of the image, and pass these along to the other layers. Hence, </a:t>
            </a:r>
            <a:r>
              <a:rPr lang="en-US" altLang="zh-CN" dirty="0" err="1"/>
              <a:t>MobileNet</a:t>
            </a:r>
            <a:r>
              <a:rPr lang="en-US" altLang="zh-CN" dirty="0"/>
              <a:t> is used here as a </a:t>
            </a:r>
            <a:r>
              <a:rPr lang="en-US" altLang="zh-CN" b="1" dirty="0"/>
              <a:t>feature extractor</a:t>
            </a:r>
            <a:r>
              <a:rPr lang="en-US" altLang="zh-CN" dirty="0"/>
              <a:t> for a second neural network.</a:t>
            </a:r>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pic>
        <p:nvPicPr>
          <p:cNvPr id="4098" name="Picture 2" descr="Using MobileNet as a feature extractor in a larger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398" y="3244334"/>
            <a:ext cx="59817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863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52</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705406" cy="4708525"/>
          </a:xfrm>
        </p:spPr>
        <p:txBody>
          <a:bodyPr/>
          <a:lstStyle/>
          <a:p>
            <a:r>
              <a:rPr lang="en-US" altLang="zh-CN" dirty="0" smtClean="0"/>
              <a:t>3.2.2.8.2  arxiv2018_mobileNetV1-eSDD</a:t>
            </a:r>
            <a:endParaRPr lang="en-US" altLang="zh-CN" b="1" dirty="0" smtClean="0"/>
          </a:p>
          <a:p>
            <a:pPr lvl="1"/>
            <a:endParaRPr lang="en-US" altLang="zh-CN" dirty="0" smtClean="0"/>
          </a:p>
          <a:p>
            <a:pPr lvl="1"/>
            <a:endParaRPr lang="en-US" altLang="zh-CN" dirty="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stretch>
            <a:fillRect/>
          </a:stretch>
        </p:blipFill>
        <p:spPr>
          <a:xfrm>
            <a:off x="3470498" y="2288610"/>
            <a:ext cx="4591050" cy="3143250"/>
          </a:xfrm>
          <a:prstGeom prst="rect">
            <a:avLst/>
          </a:prstGeom>
        </p:spPr>
      </p:pic>
    </p:spTree>
    <p:extLst>
      <p:ext uri="{BB962C8B-B14F-4D97-AF65-F5344CB8AC3E}">
        <p14:creationId xmlns:p14="http://schemas.microsoft.com/office/powerpoint/2010/main" val="2615145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3657" y="1341694"/>
            <a:ext cx="5344552" cy="1294432"/>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4539F025-D7F9-4E61-9C22-F15BE1C19EA8}" type="slidenum">
              <a:rPr lang="zh-CN" altLang="en-US" smtClean="0"/>
              <a:pPr/>
              <a:t>53</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705406" cy="4708525"/>
          </a:xfrm>
        </p:spPr>
        <p:txBody>
          <a:bodyPr/>
          <a:lstStyle/>
          <a:p>
            <a:r>
              <a:rPr lang="en-US" altLang="zh-CN" dirty="0" smtClean="0"/>
              <a:t>3.2.2.8.3  </a:t>
            </a:r>
            <a:r>
              <a:rPr lang="en-US" altLang="zh-CN" dirty="0" smtClean="0">
                <a:solidFill>
                  <a:srgbClr val="002060"/>
                </a:solidFill>
              </a:rPr>
              <a:t>CVPR2018_Pelee</a:t>
            </a:r>
          </a:p>
          <a:p>
            <a:pPr lvl="1"/>
            <a:r>
              <a:rPr lang="en-US" altLang="zh-CN" dirty="0" smtClean="0"/>
              <a:t>Spotlight</a:t>
            </a:r>
          </a:p>
          <a:p>
            <a:pPr lvl="2"/>
            <a:r>
              <a:rPr lang="en-US" altLang="zh-CN" dirty="0" smtClean="0"/>
              <a:t>Real time on iPhone</a:t>
            </a:r>
          </a:p>
          <a:p>
            <a:pPr lvl="2"/>
            <a:r>
              <a:rPr lang="en-US" altLang="zh-CN" dirty="0" smtClean="0"/>
              <a:t>Two-Way </a:t>
            </a:r>
            <a:r>
              <a:rPr lang="en-US" altLang="zh-CN" dirty="0"/>
              <a:t>Dense </a:t>
            </a:r>
            <a:r>
              <a:rPr lang="en-US" altLang="zh-CN" dirty="0" smtClean="0"/>
              <a:t>Layer</a:t>
            </a:r>
          </a:p>
          <a:p>
            <a:pPr lvl="2"/>
            <a:r>
              <a:rPr lang="en-US" altLang="zh-CN" dirty="0"/>
              <a:t>Stem </a:t>
            </a:r>
            <a:r>
              <a:rPr lang="en-US" altLang="zh-CN" dirty="0" smtClean="0"/>
              <a:t>Block</a:t>
            </a:r>
          </a:p>
          <a:p>
            <a:pPr lvl="2"/>
            <a:r>
              <a:rPr lang="en-US" altLang="zh-CN" dirty="0" smtClean="0"/>
              <a:t>Adjust </a:t>
            </a:r>
            <a:r>
              <a:rPr lang="en-US" altLang="zh-CN" dirty="0"/>
              <a:t>bottleneck </a:t>
            </a:r>
            <a:r>
              <a:rPr lang="en-US" altLang="zh-CN" dirty="0" smtClean="0"/>
              <a:t>layer channels dynamically</a:t>
            </a:r>
          </a:p>
          <a:p>
            <a:pPr lvl="2"/>
            <a:r>
              <a:rPr lang="en-US" altLang="zh-CN" dirty="0" smtClean="0"/>
              <a:t>conv-</a:t>
            </a:r>
            <a:r>
              <a:rPr lang="en-US" altLang="zh-CN" dirty="0" err="1" smtClean="0"/>
              <a:t>bn</a:t>
            </a:r>
            <a:r>
              <a:rPr lang="en-US" altLang="zh-CN" dirty="0" smtClean="0"/>
              <a:t>-</a:t>
            </a:r>
            <a:r>
              <a:rPr lang="en-US" altLang="zh-CN" dirty="0" err="1" smtClean="0"/>
              <a:t>relu</a:t>
            </a:r>
            <a:endParaRPr lang="en-US" altLang="zh-CN" dirty="0" smtClean="0"/>
          </a:p>
          <a:p>
            <a:pPr lvl="2"/>
            <a:endParaRPr lang="en-US" altLang="zh-CN" dirty="0"/>
          </a:p>
          <a:p>
            <a:endParaRPr lang="en-US" altLang="zh-CN" b="1" dirty="0" smtClean="0"/>
          </a:p>
          <a:p>
            <a:pPr lvl="1"/>
            <a:endParaRPr lang="en-US" altLang="zh-CN" dirty="0" smtClean="0"/>
          </a:p>
          <a:p>
            <a:pPr lvl="1"/>
            <a:endParaRPr lang="en-US" altLang="zh-CN" dirty="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196" name="Picture 4"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5860" y="5341117"/>
            <a:ext cx="5480573" cy="108850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0558" y="2670941"/>
            <a:ext cx="3769659" cy="267017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revi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979" y="3783174"/>
            <a:ext cx="5190435" cy="270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0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233" y="3921935"/>
            <a:ext cx="4840402" cy="2426924"/>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4539F025-D7F9-4E61-9C22-F15BE1C19EA8}" type="slidenum">
              <a:rPr lang="zh-CN" altLang="en-US" smtClean="0"/>
              <a:pPr/>
              <a:t>54</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705406" cy="4708525"/>
          </a:xfrm>
        </p:spPr>
        <p:txBody>
          <a:bodyPr/>
          <a:lstStyle/>
          <a:p>
            <a:r>
              <a:rPr lang="en-US" altLang="zh-CN" dirty="0" smtClean="0"/>
              <a:t>3.2.2.8.3  CVPR2018_Pelee</a:t>
            </a:r>
          </a:p>
          <a:p>
            <a:pPr lvl="1"/>
            <a:r>
              <a:rPr lang="en-US" altLang="zh-CN" dirty="0"/>
              <a:t>Two-Way Dense </a:t>
            </a:r>
            <a:r>
              <a:rPr lang="en-US" altLang="zh-CN" dirty="0" smtClean="0"/>
              <a:t>Layer</a:t>
            </a:r>
          </a:p>
          <a:p>
            <a:pPr lvl="1"/>
            <a:endParaRPr lang="en-US" altLang="zh-CN" dirty="0"/>
          </a:p>
          <a:p>
            <a:pPr lvl="1"/>
            <a:r>
              <a:rPr lang="en-US" altLang="zh-CN" dirty="0"/>
              <a:t>Stem Block</a:t>
            </a:r>
          </a:p>
          <a:p>
            <a:pPr lvl="1"/>
            <a:endParaRPr lang="en-US" altLang="zh-CN" dirty="0" smtClean="0"/>
          </a:p>
          <a:p>
            <a:pPr lvl="1"/>
            <a:endParaRPr lang="en-US" altLang="zh-CN" dirty="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194"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8863" y="1313313"/>
            <a:ext cx="3904396" cy="304958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085" y="3672934"/>
            <a:ext cx="3927475" cy="2585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726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55</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3.2.3  </a:t>
            </a:r>
            <a:r>
              <a:rPr lang="en-US" altLang="zh-CN" dirty="0"/>
              <a:t>arxiv2015_DenseBox</a:t>
            </a:r>
            <a:endParaRPr lang="en-US" altLang="zh-CN" dirty="0" smtClean="0"/>
          </a:p>
          <a:p>
            <a:pPr lvl="1"/>
            <a:endParaRPr lang="en-US" altLang="zh-CN" dirty="0" smtClean="0">
              <a:solidFill>
                <a:srgbClr val="FF0000"/>
              </a:solidFill>
            </a:endParaRPr>
          </a:p>
          <a:p>
            <a:pPr lvl="1"/>
            <a:r>
              <a:rPr lang="en-US" altLang="zh-CN" dirty="0" smtClean="0"/>
              <a:t>Spotlight</a:t>
            </a:r>
          </a:p>
          <a:p>
            <a:pPr lvl="2"/>
            <a:r>
              <a:rPr lang="en-US" altLang="zh-CN" dirty="0" smtClean="0"/>
              <a:t>Lead into </a:t>
            </a:r>
            <a:r>
              <a:rPr lang="en-US" altLang="zh-CN" dirty="0" smtClean="0">
                <a:solidFill>
                  <a:srgbClr val="FF0000"/>
                </a:solidFill>
              </a:rPr>
              <a:t>FCN</a:t>
            </a:r>
          </a:p>
          <a:p>
            <a:pPr lvl="1"/>
            <a:r>
              <a:rPr lang="en-US" altLang="zh-CN" dirty="0" smtClean="0"/>
              <a:t>Disadvantage</a:t>
            </a:r>
          </a:p>
          <a:p>
            <a:pPr lvl="2"/>
            <a:r>
              <a:rPr lang="en-US" altLang="zh-CN" dirty="0" smtClean="0"/>
              <a:t>No Open Source</a:t>
            </a:r>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3"/>
          <a:stretch>
            <a:fillRect/>
          </a:stretch>
        </p:blipFill>
        <p:spPr>
          <a:xfrm>
            <a:off x="5224532" y="1506722"/>
            <a:ext cx="6875452" cy="2849522"/>
          </a:xfrm>
          <a:prstGeom prst="rect">
            <a:avLst/>
          </a:prstGeom>
        </p:spPr>
      </p:pic>
      <p:pic>
        <p:nvPicPr>
          <p:cNvPr id="9" name="图片 8"/>
          <p:cNvPicPr>
            <a:picLocks noChangeAspect="1"/>
          </p:cNvPicPr>
          <p:nvPr/>
        </p:nvPicPr>
        <p:blipFill>
          <a:blip r:embed="rId4"/>
          <a:stretch>
            <a:fillRect/>
          </a:stretch>
        </p:blipFill>
        <p:spPr>
          <a:xfrm>
            <a:off x="4819352" y="4233264"/>
            <a:ext cx="7280632" cy="2351656"/>
          </a:xfrm>
          <a:prstGeom prst="rect">
            <a:avLst/>
          </a:prstGeom>
        </p:spPr>
      </p:pic>
      <p:pic>
        <p:nvPicPr>
          <p:cNvPr id="10" name="图片 9"/>
          <p:cNvPicPr>
            <a:picLocks noChangeAspect="1"/>
          </p:cNvPicPr>
          <p:nvPr/>
        </p:nvPicPr>
        <p:blipFill>
          <a:blip r:embed="rId5"/>
          <a:stretch>
            <a:fillRect/>
          </a:stretch>
        </p:blipFill>
        <p:spPr>
          <a:xfrm>
            <a:off x="621139" y="3912620"/>
            <a:ext cx="4782011" cy="2672300"/>
          </a:xfrm>
          <a:prstGeom prst="rect">
            <a:avLst/>
          </a:prstGeom>
        </p:spPr>
      </p:pic>
    </p:spTree>
    <p:extLst>
      <p:ext uri="{BB962C8B-B14F-4D97-AF65-F5344CB8AC3E}">
        <p14:creationId xmlns:p14="http://schemas.microsoft.com/office/powerpoint/2010/main" val="3005682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56</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577030" cy="4708525"/>
          </a:xfrm>
        </p:spPr>
        <p:txBody>
          <a:bodyPr/>
          <a:lstStyle/>
          <a:p>
            <a:r>
              <a:rPr lang="en-US" altLang="zh-CN" dirty="0" smtClean="0"/>
              <a:t>3.2.4  </a:t>
            </a:r>
            <a:r>
              <a:rPr lang="en-US" altLang="zh-CN" dirty="0"/>
              <a:t>ACMMM2016_UnitBox</a:t>
            </a:r>
            <a:endParaRPr lang="en-US" altLang="zh-CN" dirty="0" smtClean="0"/>
          </a:p>
          <a:p>
            <a:pPr lvl="1"/>
            <a:endParaRPr lang="en-US" altLang="zh-CN" dirty="0" smtClean="0">
              <a:solidFill>
                <a:srgbClr val="FF0000"/>
              </a:solidFill>
            </a:endParaRPr>
          </a:p>
          <a:p>
            <a:pPr lvl="1"/>
            <a:r>
              <a:rPr lang="en-US" altLang="zh-CN" dirty="0" smtClean="0"/>
              <a:t>Spotlight</a:t>
            </a:r>
          </a:p>
          <a:p>
            <a:pPr lvl="2"/>
            <a:r>
              <a:rPr lang="en-US" altLang="zh-CN" dirty="0" err="1"/>
              <a:t>IoU</a:t>
            </a:r>
            <a:r>
              <a:rPr lang="en-US" altLang="zh-CN" dirty="0"/>
              <a:t> </a:t>
            </a:r>
            <a:r>
              <a:rPr lang="en-US" altLang="zh-CN" dirty="0" smtClean="0"/>
              <a:t>Loss</a:t>
            </a:r>
          </a:p>
          <a:p>
            <a:pPr lvl="2"/>
            <a:endParaRPr lang="en-US" altLang="zh-CN" dirty="0" smtClean="0"/>
          </a:p>
          <a:p>
            <a:pPr lvl="1"/>
            <a:r>
              <a:rPr lang="en-US" altLang="zh-CN" dirty="0" smtClean="0"/>
              <a:t>Disadvantage</a:t>
            </a:r>
          </a:p>
          <a:p>
            <a:pPr lvl="2"/>
            <a:r>
              <a:rPr lang="en-US" altLang="zh-CN" dirty="0" smtClean="0"/>
              <a:t>No Open Source</a:t>
            </a:r>
          </a:p>
          <a:p>
            <a:pPr lvl="2"/>
            <a:r>
              <a:rPr lang="en-US" altLang="zh-CN" dirty="0" smtClean="0"/>
              <a:t>Need 3 input maps(Confidence heat map + </a:t>
            </a:r>
            <a:r>
              <a:rPr lang="en-US" altLang="zh-CN" dirty="0" err="1" smtClean="0"/>
              <a:t>bbox</a:t>
            </a:r>
            <a:r>
              <a:rPr lang="en-US" altLang="zh-CN" dirty="0" smtClean="0"/>
              <a:t> heat map + origin map) to train</a:t>
            </a:r>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8" name="图片 7"/>
          <p:cNvPicPr>
            <a:picLocks noChangeAspect="1"/>
          </p:cNvPicPr>
          <p:nvPr/>
        </p:nvPicPr>
        <p:blipFill>
          <a:blip r:embed="rId3"/>
          <a:stretch>
            <a:fillRect/>
          </a:stretch>
        </p:blipFill>
        <p:spPr>
          <a:xfrm>
            <a:off x="5842937" y="1564455"/>
            <a:ext cx="5105400" cy="3009900"/>
          </a:xfrm>
          <a:prstGeom prst="rect">
            <a:avLst/>
          </a:prstGeom>
        </p:spPr>
      </p:pic>
    </p:spTree>
    <p:extLst>
      <p:ext uri="{BB962C8B-B14F-4D97-AF65-F5344CB8AC3E}">
        <p14:creationId xmlns:p14="http://schemas.microsoft.com/office/powerpoint/2010/main" val="4073754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57</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577030" cy="4708525"/>
          </a:xfrm>
        </p:spPr>
        <p:txBody>
          <a:bodyPr/>
          <a:lstStyle/>
          <a:p>
            <a:r>
              <a:rPr lang="en-US" altLang="zh-CN" dirty="0" smtClean="0"/>
              <a:t>3.2.5  </a:t>
            </a:r>
            <a:r>
              <a:rPr lang="en-US" altLang="zh-CN" dirty="0"/>
              <a:t>CVPR2017_SAFD</a:t>
            </a:r>
            <a:endParaRPr lang="en-US" altLang="zh-CN" dirty="0" smtClean="0"/>
          </a:p>
          <a:p>
            <a:pPr lvl="1"/>
            <a:endParaRPr lang="en-US" altLang="zh-CN" dirty="0" smtClean="0">
              <a:solidFill>
                <a:srgbClr val="FF0000"/>
              </a:solidFill>
            </a:endParaRPr>
          </a:p>
          <a:p>
            <a:pPr lvl="1"/>
            <a:r>
              <a:rPr lang="en-US" altLang="zh-CN" dirty="0" smtClean="0"/>
              <a:t>Spotlight</a:t>
            </a:r>
          </a:p>
          <a:p>
            <a:pPr lvl="2"/>
            <a:endParaRPr lang="en-US" altLang="zh-CN" dirty="0" smtClean="0"/>
          </a:p>
          <a:p>
            <a:pPr lvl="2"/>
            <a:r>
              <a:rPr lang="en-US" altLang="zh-CN" dirty="0" smtClean="0"/>
              <a:t>SPN</a:t>
            </a:r>
          </a:p>
          <a:p>
            <a:pPr lvl="2"/>
            <a:endParaRPr lang="en-US" altLang="zh-CN" dirty="0" smtClean="0"/>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3"/>
          <a:stretch>
            <a:fillRect/>
          </a:stretch>
        </p:blipFill>
        <p:spPr>
          <a:xfrm>
            <a:off x="4794814" y="1767155"/>
            <a:ext cx="7305170" cy="3155726"/>
          </a:xfrm>
          <a:prstGeom prst="rect">
            <a:avLst/>
          </a:prstGeom>
        </p:spPr>
      </p:pic>
    </p:spTree>
    <p:extLst>
      <p:ext uri="{BB962C8B-B14F-4D97-AF65-F5344CB8AC3E}">
        <p14:creationId xmlns:p14="http://schemas.microsoft.com/office/powerpoint/2010/main" val="1572846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58</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577030" cy="4708525"/>
          </a:xfrm>
        </p:spPr>
        <p:txBody>
          <a:bodyPr/>
          <a:lstStyle/>
          <a:p>
            <a:r>
              <a:rPr lang="en-US" altLang="zh-CN" dirty="0" smtClean="0"/>
              <a:t>3.2.5.1  </a:t>
            </a:r>
            <a:r>
              <a:rPr lang="en-US" altLang="zh-CN" dirty="0"/>
              <a:t>ICCV2017_RSA</a:t>
            </a:r>
            <a:endParaRPr lang="en-US" altLang="zh-CN" dirty="0" smtClean="0"/>
          </a:p>
          <a:p>
            <a:pPr lvl="1"/>
            <a:endParaRPr lang="en-US" altLang="zh-CN" dirty="0" smtClean="0">
              <a:solidFill>
                <a:srgbClr val="FF0000"/>
              </a:solidFill>
            </a:endParaRPr>
          </a:p>
          <a:p>
            <a:pPr lvl="1"/>
            <a:r>
              <a:rPr lang="en-US" altLang="zh-CN" dirty="0" smtClean="0"/>
              <a:t>Spotlight</a:t>
            </a:r>
          </a:p>
          <a:p>
            <a:pPr lvl="2"/>
            <a:endParaRPr lang="en-US" altLang="zh-CN" dirty="0" smtClean="0"/>
          </a:p>
          <a:p>
            <a:pPr lvl="2"/>
            <a:r>
              <a:rPr lang="en-US" altLang="zh-CN" dirty="0" smtClean="0"/>
              <a:t>SFN</a:t>
            </a:r>
          </a:p>
          <a:p>
            <a:pPr lvl="2"/>
            <a:r>
              <a:rPr lang="en-US" altLang="zh-CN" dirty="0" smtClean="0"/>
              <a:t>RSA</a:t>
            </a:r>
          </a:p>
          <a:p>
            <a:pPr lvl="2"/>
            <a:r>
              <a:rPr lang="en-US" altLang="zh-CN" dirty="0"/>
              <a:t>LRN</a:t>
            </a:r>
            <a:endParaRPr lang="en-US" altLang="zh-CN" dirty="0" smtClean="0"/>
          </a:p>
          <a:p>
            <a:pPr lvl="2"/>
            <a:endParaRPr lang="en-US" altLang="zh-CN" dirty="0" smtClean="0"/>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8" name="图片 7"/>
          <p:cNvPicPr>
            <a:picLocks noChangeAspect="1"/>
          </p:cNvPicPr>
          <p:nvPr/>
        </p:nvPicPr>
        <p:blipFill>
          <a:blip r:embed="rId3"/>
          <a:stretch>
            <a:fillRect/>
          </a:stretch>
        </p:blipFill>
        <p:spPr>
          <a:xfrm>
            <a:off x="3431569" y="2684379"/>
            <a:ext cx="7878084" cy="3574143"/>
          </a:xfrm>
          <a:prstGeom prst="rect">
            <a:avLst/>
          </a:prstGeom>
        </p:spPr>
      </p:pic>
    </p:spTree>
    <p:extLst>
      <p:ext uri="{BB962C8B-B14F-4D97-AF65-F5344CB8AC3E}">
        <p14:creationId xmlns:p14="http://schemas.microsoft.com/office/powerpoint/2010/main" val="2980461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59</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6232253" cy="4708525"/>
          </a:xfrm>
        </p:spPr>
        <p:txBody>
          <a:bodyPr/>
          <a:lstStyle/>
          <a:p>
            <a:r>
              <a:rPr lang="en-US" altLang="zh-CN" dirty="0" smtClean="0"/>
              <a:t>3.2.5.2  </a:t>
            </a:r>
            <a:r>
              <a:rPr lang="en-US" altLang="zh-CN" dirty="0"/>
              <a:t>CVPR2018_S2AP</a:t>
            </a:r>
            <a:endParaRPr lang="en-US" altLang="zh-CN" dirty="0" smtClean="0"/>
          </a:p>
          <a:p>
            <a:pPr lvl="1"/>
            <a:endParaRPr lang="en-US" altLang="zh-CN" dirty="0" smtClean="0">
              <a:solidFill>
                <a:srgbClr val="FF0000"/>
              </a:solidFill>
            </a:endParaRPr>
          </a:p>
          <a:p>
            <a:pPr lvl="1"/>
            <a:r>
              <a:rPr lang="en-US" altLang="zh-CN" dirty="0" smtClean="0"/>
              <a:t>Spotlight</a:t>
            </a:r>
          </a:p>
          <a:p>
            <a:pPr lvl="2"/>
            <a:r>
              <a:rPr lang="en-US" altLang="zh-CN" dirty="0" smtClean="0"/>
              <a:t>S2AP: Scale + Spatial attention proposal </a:t>
            </a:r>
          </a:p>
          <a:p>
            <a:pPr lvl="2"/>
            <a:endParaRPr lang="en-US" altLang="zh-CN" dirty="0" smtClean="0"/>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3"/>
          <a:stretch>
            <a:fillRect/>
          </a:stretch>
        </p:blipFill>
        <p:spPr>
          <a:xfrm>
            <a:off x="2004138" y="2985024"/>
            <a:ext cx="8183723" cy="3129658"/>
          </a:xfrm>
          <a:prstGeom prst="rect">
            <a:avLst/>
          </a:prstGeom>
        </p:spPr>
      </p:pic>
    </p:spTree>
    <p:extLst>
      <p:ext uri="{BB962C8B-B14F-4D97-AF65-F5344CB8AC3E}">
        <p14:creationId xmlns:p14="http://schemas.microsoft.com/office/powerpoint/2010/main" val="1112132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6</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0. Background</a:t>
            </a:r>
          </a:p>
          <a:p>
            <a:endParaRPr lang="zh-CN" altLang="en-US" sz="4000" dirty="0"/>
          </a:p>
        </p:txBody>
      </p:sp>
      <p:sp>
        <p:nvSpPr>
          <p:cNvPr id="4" name="文本占位符 3"/>
          <p:cNvSpPr>
            <a:spLocks noGrp="1"/>
          </p:cNvSpPr>
          <p:nvPr>
            <p:ph type="body" sz="quarter" idx="14"/>
          </p:nvPr>
        </p:nvSpPr>
        <p:spPr>
          <a:xfrm>
            <a:off x="544531" y="1279333"/>
            <a:ext cx="10078948" cy="4987903"/>
          </a:xfrm>
        </p:spPr>
        <p:txBody>
          <a:bodyPr/>
          <a:lstStyle/>
          <a:p>
            <a:r>
              <a:rPr lang="en-US" altLang="zh-CN" dirty="0" smtClean="0"/>
              <a:t>0.4  Challenges</a:t>
            </a:r>
          </a:p>
          <a:p>
            <a:pPr lvl="1"/>
            <a:endParaRPr lang="en-US" altLang="zh-CN" dirty="0" smtClean="0"/>
          </a:p>
          <a:p>
            <a:pPr lvl="1"/>
            <a:r>
              <a:rPr lang="en-US" altLang="zh-CN" dirty="0" smtClean="0"/>
              <a:t>Scale </a:t>
            </a:r>
            <a:endParaRPr lang="en-US" altLang="zh-CN" dirty="0"/>
          </a:p>
          <a:p>
            <a:pPr lvl="1"/>
            <a:r>
              <a:rPr lang="en-US" altLang="zh-CN" dirty="0" smtClean="0"/>
              <a:t>Occlusion</a:t>
            </a:r>
          </a:p>
          <a:p>
            <a:pPr lvl="1"/>
            <a:r>
              <a:rPr lang="en-US" altLang="zh-CN" dirty="0" smtClean="0"/>
              <a:t>Illumination</a:t>
            </a:r>
            <a:endParaRPr lang="en-US" altLang="zh-CN" dirty="0"/>
          </a:p>
          <a:p>
            <a:pPr lvl="1"/>
            <a:r>
              <a:rPr lang="en-US" altLang="zh-CN" dirty="0" smtClean="0"/>
              <a:t>Pose</a:t>
            </a:r>
          </a:p>
          <a:p>
            <a:pPr lvl="1"/>
            <a:r>
              <a:rPr lang="en-US" altLang="zh-CN" dirty="0" smtClean="0"/>
              <a:t>Expression</a:t>
            </a:r>
          </a:p>
          <a:p>
            <a:pPr lvl="1"/>
            <a:r>
              <a:rPr lang="en-US" altLang="zh-CN" dirty="0" smtClean="0"/>
              <a:t>Makeup</a:t>
            </a:r>
          </a:p>
          <a:p>
            <a:pPr lvl="1"/>
            <a:endParaRPr lang="en-US" altLang="zh-CN" dirty="0"/>
          </a:p>
          <a:p>
            <a:pPr lvl="1"/>
            <a:r>
              <a:rPr lang="en-US" altLang="zh-CN" dirty="0"/>
              <a:t>Image quality</a:t>
            </a:r>
          </a:p>
          <a:p>
            <a:pPr lvl="1"/>
            <a:r>
              <a:rPr lang="en-US" altLang="zh-CN" dirty="0" smtClean="0"/>
              <a:t>Accuracy/Speed trade off</a:t>
            </a:r>
            <a:endParaRPr lang="zh-CN" altLang="en-US" dirty="0"/>
          </a:p>
        </p:txBody>
      </p:sp>
      <p:pic>
        <p:nvPicPr>
          <p:cNvPr id="5" name="图片 4"/>
          <p:cNvPicPr>
            <a:picLocks noChangeAspect="1"/>
          </p:cNvPicPr>
          <p:nvPr/>
        </p:nvPicPr>
        <p:blipFill>
          <a:blip r:embed="rId3"/>
          <a:stretch>
            <a:fillRect/>
          </a:stretch>
        </p:blipFill>
        <p:spPr>
          <a:xfrm>
            <a:off x="3544583" y="2092784"/>
            <a:ext cx="8343698" cy="2807173"/>
          </a:xfrm>
          <a:prstGeom prst="rect">
            <a:avLst/>
          </a:prstGeom>
        </p:spPr>
      </p:pic>
    </p:spTree>
    <p:extLst>
      <p:ext uri="{BB962C8B-B14F-4D97-AF65-F5344CB8AC3E}">
        <p14:creationId xmlns:p14="http://schemas.microsoft.com/office/powerpoint/2010/main" val="35626070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60</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7773377" cy="4708525"/>
          </a:xfrm>
        </p:spPr>
        <p:txBody>
          <a:bodyPr/>
          <a:lstStyle/>
          <a:p>
            <a:r>
              <a:rPr lang="en-US" altLang="zh-CN" dirty="0" smtClean="0"/>
              <a:t>3.2.6  </a:t>
            </a:r>
            <a:r>
              <a:rPr lang="en-US" altLang="zh-CN" dirty="0"/>
              <a:t>arxiv2017_Masquer </a:t>
            </a:r>
            <a:r>
              <a:rPr lang="en-US" altLang="zh-CN" dirty="0" err="1"/>
              <a:t>Hunter_AOFD</a:t>
            </a:r>
            <a:endParaRPr lang="en-US" altLang="zh-CN" dirty="0" smtClean="0"/>
          </a:p>
          <a:p>
            <a:pPr lvl="1"/>
            <a:endParaRPr lang="en-US" altLang="zh-CN" dirty="0" smtClean="0">
              <a:solidFill>
                <a:srgbClr val="FF0000"/>
              </a:solidFill>
            </a:endParaRPr>
          </a:p>
          <a:p>
            <a:pPr lvl="1"/>
            <a:r>
              <a:rPr lang="en-US" altLang="zh-CN" dirty="0" smtClean="0"/>
              <a:t>Spotlight</a:t>
            </a:r>
          </a:p>
          <a:p>
            <a:pPr lvl="2"/>
            <a:endParaRPr lang="en-US" altLang="zh-CN" dirty="0" smtClean="0"/>
          </a:p>
          <a:p>
            <a:pPr lvl="2"/>
            <a:r>
              <a:rPr lang="en-US" altLang="zh-CN" dirty="0"/>
              <a:t>mask </a:t>
            </a:r>
            <a:r>
              <a:rPr lang="en-US" altLang="zh-CN" dirty="0" smtClean="0"/>
              <a:t>generator for occlusion(Lead into GAN)</a:t>
            </a:r>
          </a:p>
          <a:p>
            <a:pPr lvl="2"/>
            <a:endParaRPr lang="en-US" altLang="zh-CN" dirty="0" smtClean="0"/>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8" name="图片 7"/>
          <p:cNvPicPr>
            <a:picLocks noChangeAspect="1"/>
          </p:cNvPicPr>
          <p:nvPr/>
        </p:nvPicPr>
        <p:blipFill>
          <a:blip r:embed="rId3"/>
          <a:stretch>
            <a:fillRect/>
          </a:stretch>
        </p:blipFill>
        <p:spPr>
          <a:xfrm>
            <a:off x="1797978" y="3429000"/>
            <a:ext cx="7620000" cy="2784340"/>
          </a:xfrm>
          <a:prstGeom prst="rect">
            <a:avLst/>
          </a:prstGeom>
        </p:spPr>
      </p:pic>
    </p:spTree>
    <p:extLst>
      <p:ext uri="{BB962C8B-B14F-4D97-AF65-F5344CB8AC3E}">
        <p14:creationId xmlns:p14="http://schemas.microsoft.com/office/powerpoint/2010/main" val="2337397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61</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7773377" cy="4708525"/>
          </a:xfrm>
        </p:spPr>
        <p:txBody>
          <a:bodyPr/>
          <a:lstStyle/>
          <a:p>
            <a:r>
              <a:rPr lang="en-US" altLang="zh-CN" dirty="0" smtClean="0"/>
              <a:t>3.2.6.1  </a:t>
            </a:r>
            <a:r>
              <a:rPr lang="en-US" altLang="zh-CN" dirty="0"/>
              <a:t>CVPR2018_FaceGANs</a:t>
            </a:r>
            <a:endParaRPr lang="en-US" altLang="zh-CN" dirty="0" smtClean="0">
              <a:solidFill>
                <a:srgbClr val="FF0000"/>
              </a:solidFill>
            </a:endParaRPr>
          </a:p>
          <a:p>
            <a:pPr lvl="1"/>
            <a:endParaRPr lang="en-US" altLang="zh-CN" dirty="0" smtClean="0"/>
          </a:p>
          <a:p>
            <a:pPr lvl="1"/>
            <a:r>
              <a:rPr lang="en-US" altLang="zh-CN" dirty="0" smtClean="0"/>
              <a:t>Spotlight</a:t>
            </a:r>
          </a:p>
          <a:p>
            <a:pPr lvl="2"/>
            <a:r>
              <a:rPr lang="en-US" altLang="zh-CN" dirty="0" smtClean="0"/>
              <a:t>GAN for Tiny faces</a:t>
            </a:r>
          </a:p>
          <a:p>
            <a:pPr lvl="2"/>
            <a:endParaRPr lang="en-US" altLang="zh-CN" dirty="0" smtClean="0"/>
          </a:p>
          <a:p>
            <a:pPr lvl="2"/>
            <a:endParaRPr lang="en-US" altLang="zh-CN" dirty="0" smtClean="0"/>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3"/>
          <a:stretch>
            <a:fillRect/>
          </a:stretch>
        </p:blipFill>
        <p:spPr>
          <a:xfrm>
            <a:off x="4601777" y="2258197"/>
            <a:ext cx="6166581" cy="3307375"/>
          </a:xfrm>
          <a:prstGeom prst="rect">
            <a:avLst/>
          </a:prstGeom>
        </p:spPr>
      </p:pic>
    </p:spTree>
    <p:extLst>
      <p:ext uri="{BB962C8B-B14F-4D97-AF65-F5344CB8AC3E}">
        <p14:creationId xmlns:p14="http://schemas.microsoft.com/office/powerpoint/2010/main" val="30895300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62</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7773377" cy="4708525"/>
          </a:xfrm>
        </p:spPr>
        <p:txBody>
          <a:bodyPr/>
          <a:lstStyle/>
          <a:p>
            <a:r>
              <a:rPr lang="en-US" altLang="zh-CN" dirty="0" smtClean="0"/>
              <a:t>3.2.7  </a:t>
            </a:r>
            <a:r>
              <a:rPr lang="en-US" altLang="zh-CN" dirty="0"/>
              <a:t>CVPR2015_cascade </a:t>
            </a:r>
            <a:r>
              <a:rPr lang="en-US" altLang="zh-CN" dirty="0" smtClean="0"/>
              <a:t>CNN</a:t>
            </a:r>
          </a:p>
          <a:p>
            <a:pPr lvl="1"/>
            <a:r>
              <a:rPr lang="en-US" altLang="zh-CN" dirty="0" smtClean="0"/>
              <a:t>Spotlight</a:t>
            </a:r>
          </a:p>
          <a:p>
            <a:pPr lvl="2"/>
            <a:endParaRPr lang="en-US" altLang="zh-CN" dirty="0" smtClean="0"/>
          </a:p>
          <a:p>
            <a:pPr lvl="2"/>
            <a:r>
              <a:rPr lang="en-US" altLang="zh-CN" dirty="0" smtClean="0"/>
              <a:t>Cascade + CNN</a:t>
            </a:r>
          </a:p>
          <a:p>
            <a:pPr lvl="2"/>
            <a:endParaRPr lang="en-US" altLang="zh-CN" dirty="0" smtClean="0"/>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3"/>
          <a:stretch>
            <a:fillRect/>
          </a:stretch>
        </p:blipFill>
        <p:spPr>
          <a:xfrm>
            <a:off x="3544846" y="2581496"/>
            <a:ext cx="6806260" cy="3481815"/>
          </a:xfrm>
          <a:prstGeom prst="rect">
            <a:avLst/>
          </a:prstGeom>
        </p:spPr>
      </p:pic>
    </p:spTree>
    <p:extLst>
      <p:ext uri="{BB962C8B-B14F-4D97-AF65-F5344CB8AC3E}">
        <p14:creationId xmlns:p14="http://schemas.microsoft.com/office/powerpoint/2010/main" val="2185844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63</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7773377" cy="4708525"/>
          </a:xfrm>
        </p:spPr>
        <p:txBody>
          <a:bodyPr/>
          <a:lstStyle/>
          <a:p>
            <a:r>
              <a:rPr lang="en-US" altLang="zh-CN" dirty="0" smtClean="0"/>
              <a:t>3.2.7.1  SPL2016_MTCNN</a:t>
            </a:r>
          </a:p>
          <a:p>
            <a:pPr lvl="1"/>
            <a:endParaRPr lang="en-US" altLang="zh-CN" dirty="0" smtClean="0"/>
          </a:p>
          <a:p>
            <a:pPr lvl="1"/>
            <a:r>
              <a:rPr lang="en-US" altLang="zh-CN" dirty="0" smtClean="0"/>
              <a:t>Spotlight</a:t>
            </a:r>
          </a:p>
          <a:p>
            <a:pPr lvl="2"/>
            <a:r>
              <a:rPr lang="en-US" altLang="zh-CN" dirty="0" smtClean="0"/>
              <a:t>Joint detection and landmark</a:t>
            </a:r>
          </a:p>
          <a:p>
            <a:pPr lvl="2"/>
            <a:r>
              <a:rPr lang="en-US" altLang="zh-CN" dirty="0" smtClean="0"/>
              <a:t>CPU 16fps</a:t>
            </a:r>
          </a:p>
          <a:p>
            <a:pPr lvl="2"/>
            <a:r>
              <a:rPr lang="en-US" altLang="zh-CN" dirty="0" err="1"/>
              <a:t>PNet</a:t>
            </a:r>
            <a:r>
              <a:rPr lang="zh-CN" altLang="en-US" dirty="0"/>
              <a:t>、</a:t>
            </a:r>
            <a:r>
              <a:rPr lang="en-US" altLang="zh-CN" dirty="0" err="1" smtClean="0"/>
              <a:t>Rnet</a:t>
            </a:r>
            <a:r>
              <a:rPr lang="zh-CN" altLang="en-US" dirty="0" smtClean="0"/>
              <a:t> </a:t>
            </a:r>
            <a:r>
              <a:rPr lang="en-US" altLang="zh-CN" dirty="0" smtClean="0"/>
              <a:t>and </a:t>
            </a:r>
            <a:r>
              <a:rPr lang="en-US" altLang="zh-CN" dirty="0" err="1" smtClean="0"/>
              <a:t>ONet</a:t>
            </a:r>
            <a:endParaRPr lang="en-US" altLang="zh-CN" dirty="0" smtClean="0"/>
          </a:p>
          <a:p>
            <a:pPr lvl="2"/>
            <a:endParaRPr lang="en-US" altLang="zh-CN" dirty="0" smtClean="0"/>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1026" name="Picture 2" descr="https://pic4.zhimg.com/80/v2-b5541a139069644e321156c9968c09c1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198" y="1296839"/>
            <a:ext cx="4523786" cy="5183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1" y="3585652"/>
            <a:ext cx="7769225" cy="318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32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64</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465489" cy="4708525"/>
          </a:xfrm>
        </p:spPr>
        <p:txBody>
          <a:bodyPr/>
          <a:lstStyle/>
          <a:p>
            <a:r>
              <a:rPr lang="en-US" altLang="zh-CN" dirty="0" smtClean="0"/>
              <a:t>3.2.7.2  ECCV2016_STN</a:t>
            </a:r>
          </a:p>
          <a:p>
            <a:pPr lvl="1"/>
            <a:r>
              <a:rPr lang="en-US" altLang="zh-CN" dirty="0" smtClean="0"/>
              <a:t>Spotlight</a:t>
            </a:r>
          </a:p>
          <a:p>
            <a:pPr lvl="2"/>
            <a:r>
              <a:rPr lang="en-US" altLang="zh-CN" dirty="0"/>
              <a:t>STN</a:t>
            </a:r>
            <a:r>
              <a:rPr lang="zh-CN" altLang="en-US" dirty="0"/>
              <a:t>：</a:t>
            </a:r>
            <a:r>
              <a:rPr lang="en-US" altLang="zh-CN" dirty="0"/>
              <a:t>Supervised Transformer </a:t>
            </a:r>
            <a:r>
              <a:rPr lang="en-US" altLang="zh-CN" dirty="0" smtClean="0"/>
              <a:t>Network</a:t>
            </a:r>
            <a:r>
              <a:rPr lang="zh-CN" altLang="en-US" dirty="0" smtClean="0"/>
              <a:t>（</a:t>
            </a:r>
            <a:r>
              <a:rPr lang="en-US" altLang="zh-CN" dirty="0"/>
              <a:t>boosting cascade</a:t>
            </a:r>
            <a:r>
              <a:rPr lang="zh-CN" altLang="en-US" dirty="0" smtClean="0"/>
              <a:t>）</a:t>
            </a:r>
            <a:endParaRPr lang="en-US" altLang="zh-CN" dirty="0" smtClean="0"/>
          </a:p>
          <a:p>
            <a:pPr lvl="2"/>
            <a:r>
              <a:rPr lang="en-US" altLang="zh-CN" dirty="0"/>
              <a:t>STL</a:t>
            </a:r>
            <a:r>
              <a:rPr lang="zh-CN" altLang="en-US" dirty="0"/>
              <a:t>：</a:t>
            </a:r>
            <a:r>
              <a:rPr lang="en-US" altLang="zh-CN" dirty="0"/>
              <a:t>Supervised Transformer layer</a:t>
            </a:r>
            <a:endParaRPr lang="en-US" altLang="zh-CN" dirty="0" smtClean="0"/>
          </a:p>
          <a:p>
            <a:pPr lvl="2"/>
            <a:endParaRPr lang="en-US" altLang="zh-CN" dirty="0" smtClean="0"/>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8" name="图片 7"/>
          <p:cNvPicPr>
            <a:picLocks noChangeAspect="1"/>
          </p:cNvPicPr>
          <p:nvPr/>
        </p:nvPicPr>
        <p:blipFill>
          <a:blip r:embed="rId3"/>
          <a:stretch>
            <a:fillRect/>
          </a:stretch>
        </p:blipFill>
        <p:spPr>
          <a:xfrm>
            <a:off x="1859275" y="3276960"/>
            <a:ext cx="7813496" cy="3125398"/>
          </a:xfrm>
          <a:prstGeom prst="rect">
            <a:avLst/>
          </a:prstGeom>
        </p:spPr>
      </p:pic>
    </p:spTree>
    <p:extLst>
      <p:ext uri="{BB962C8B-B14F-4D97-AF65-F5344CB8AC3E}">
        <p14:creationId xmlns:p14="http://schemas.microsoft.com/office/powerpoint/2010/main" val="1986080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65</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465489" cy="4708525"/>
          </a:xfrm>
        </p:spPr>
        <p:txBody>
          <a:bodyPr/>
          <a:lstStyle/>
          <a:p>
            <a:r>
              <a:rPr lang="en-US" altLang="zh-CN" dirty="0" smtClean="0"/>
              <a:t>3.2.7.3  ICCV2017_</a:t>
            </a:r>
            <a:r>
              <a:rPr lang="en-US" altLang="zh-CN" dirty="0"/>
              <a:t>Chained Cascade </a:t>
            </a:r>
            <a:r>
              <a:rPr lang="en-US" altLang="zh-CN" dirty="0" smtClean="0"/>
              <a:t>Network</a:t>
            </a:r>
          </a:p>
          <a:p>
            <a:pPr lvl="1"/>
            <a:endParaRPr lang="en-US" altLang="zh-CN" dirty="0" smtClean="0"/>
          </a:p>
          <a:p>
            <a:pPr lvl="1"/>
            <a:r>
              <a:rPr lang="en-US" altLang="zh-CN" dirty="0" smtClean="0"/>
              <a:t>Spotlight</a:t>
            </a:r>
          </a:p>
          <a:p>
            <a:pPr lvl="2"/>
            <a:r>
              <a:rPr lang="en-US" altLang="zh-CN" dirty="0" smtClean="0"/>
              <a:t>Cascade to remove background</a:t>
            </a:r>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7170"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50" y="2916423"/>
            <a:ext cx="7737475" cy="340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741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66</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3. </a:t>
            </a:r>
            <a:r>
              <a:rPr lang="en-US" altLang="zh-CN" sz="4000" dirty="0"/>
              <a:t>CNN-based Solution – 1 stage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465489" cy="4708525"/>
          </a:xfrm>
        </p:spPr>
        <p:txBody>
          <a:bodyPr/>
          <a:lstStyle/>
          <a:p>
            <a:r>
              <a:rPr lang="en-US" altLang="zh-CN" dirty="0" smtClean="0"/>
              <a:t>3.2.7.4  </a:t>
            </a:r>
            <a:r>
              <a:rPr lang="en-US" altLang="zh-CN" dirty="0"/>
              <a:t>CVPR2018_PCN</a:t>
            </a:r>
            <a:endParaRPr lang="en-US" altLang="zh-CN" dirty="0" smtClean="0"/>
          </a:p>
          <a:p>
            <a:pPr lvl="1"/>
            <a:r>
              <a:rPr lang="en-US" altLang="zh-CN" dirty="0" smtClean="0"/>
              <a:t>Spotlight</a:t>
            </a:r>
          </a:p>
          <a:p>
            <a:pPr lvl="2"/>
            <a:r>
              <a:rPr lang="en-US" altLang="zh-CN" dirty="0" smtClean="0"/>
              <a:t>Good at rotation</a:t>
            </a:r>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3"/>
          <a:stretch>
            <a:fillRect/>
          </a:stretch>
        </p:blipFill>
        <p:spPr>
          <a:xfrm>
            <a:off x="3697071" y="2047012"/>
            <a:ext cx="8067921" cy="3940846"/>
          </a:xfrm>
          <a:prstGeom prst="rect">
            <a:avLst/>
          </a:prstGeom>
        </p:spPr>
      </p:pic>
    </p:spTree>
    <p:extLst>
      <p:ext uri="{BB962C8B-B14F-4D97-AF65-F5344CB8AC3E}">
        <p14:creationId xmlns:p14="http://schemas.microsoft.com/office/powerpoint/2010/main" val="595349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359914" y="1280886"/>
            <a:ext cx="8247126" cy="5304034"/>
          </a:xfrm>
          <a:prstGeom prst="rect">
            <a:avLst/>
          </a:prstGeom>
        </p:spPr>
      </p:pic>
      <p:sp>
        <p:nvSpPr>
          <p:cNvPr id="2" name="灯片编号占位符 1"/>
          <p:cNvSpPr>
            <a:spLocks noGrp="1"/>
          </p:cNvSpPr>
          <p:nvPr>
            <p:ph type="sldNum" sz="quarter" idx="12"/>
          </p:nvPr>
        </p:nvSpPr>
        <p:spPr/>
        <p:txBody>
          <a:bodyPr/>
          <a:lstStyle/>
          <a:p>
            <a:fld id="{4539F025-D7F9-4E61-9C22-F15BE1C19EA8}" type="slidenum">
              <a:rPr lang="zh-CN" altLang="en-US" smtClean="0"/>
              <a:pPr/>
              <a:t>67</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6749934" cy="4708525"/>
          </a:xfrm>
        </p:spPr>
        <p:txBody>
          <a:bodyPr/>
          <a:lstStyle/>
          <a:p>
            <a:r>
              <a:rPr lang="en-US" altLang="zh-CN" dirty="0" smtClean="0"/>
              <a:t>4.1  Overview</a:t>
            </a:r>
          </a:p>
          <a:p>
            <a:pPr lvl="1"/>
            <a:r>
              <a:rPr lang="en-US" altLang="zh-CN" b="1" dirty="0"/>
              <a:t>R-CNN -&gt; SPP Net -&gt; Fast R-CNN -&gt; Faster R-CNN -&gt; Mask </a:t>
            </a:r>
            <a:r>
              <a:rPr lang="en-US" altLang="zh-CN" b="1" dirty="0" smtClean="0"/>
              <a:t>R-CNN</a:t>
            </a:r>
          </a:p>
          <a:p>
            <a:pPr lvl="2"/>
            <a:r>
              <a:rPr lang="en-US" altLang="zh-CN" b="1" dirty="0" smtClean="0"/>
              <a:t>Make the most from feature map</a:t>
            </a:r>
            <a:endParaRPr lang="en-US" altLang="zh-CN" dirty="0" smtClean="0"/>
          </a:p>
          <a:p>
            <a:pPr lvl="1"/>
            <a:endParaRPr lang="en-US" altLang="zh-CN" dirty="0" smtClean="0"/>
          </a:p>
        </p:txBody>
      </p:sp>
    </p:spTree>
    <p:extLst>
      <p:ext uri="{BB962C8B-B14F-4D97-AF65-F5344CB8AC3E}">
        <p14:creationId xmlns:p14="http://schemas.microsoft.com/office/powerpoint/2010/main" val="2259244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68</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387722" cy="4708525"/>
          </a:xfrm>
        </p:spPr>
        <p:txBody>
          <a:bodyPr/>
          <a:lstStyle/>
          <a:p>
            <a:r>
              <a:rPr lang="en-US" altLang="zh-CN" dirty="0" smtClean="0"/>
              <a:t>4.1  Overview</a:t>
            </a:r>
          </a:p>
          <a:p>
            <a:pPr lvl="1"/>
            <a:r>
              <a:rPr lang="en-US" altLang="zh-CN" dirty="0" smtClean="0"/>
              <a:t>Pipeline: </a:t>
            </a:r>
            <a:r>
              <a:rPr lang="en-US" altLang="zh-CN" dirty="0"/>
              <a:t>Backbone </a:t>
            </a:r>
            <a:r>
              <a:rPr lang="en-US" altLang="zh-CN" dirty="0" smtClean="0"/>
              <a:t>Network + </a:t>
            </a:r>
            <a:r>
              <a:rPr lang="en-US" altLang="zh-CN" dirty="0"/>
              <a:t>Detection Head</a:t>
            </a:r>
            <a:endParaRPr lang="en-US" altLang="zh-CN" dirty="0" smtClean="0"/>
          </a:p>
        </p:txBody>
      </p:sp>
      <p:pic>
        <p:nvPicPr>
          <p:cNvPr id="14338" name="Picture 2" descr="https://pic4.zhimg.com/80/v2-b9035cba50015fbde5a89c044951ebe7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023" y="2900169"/>
            <a:ext cx="6858000" cy="146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826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69</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482240" cy="4708525"/>
          </a:xfrm>
        </p:spPr>
        <p:txBody>
          <a:bodyPr/>
          <a:lstStyle/>
          <a:p>
            <a:r>
              <a:rPr lang="en-US" altLang="zh-CN" dirty="0" smtClean="0"/>
              <a:t>4.2  CVPR2014_R-CNN</a:t>
            </a:r>
          </a:p>
          <a:p>
            <a:pPr lvl="1"/>
            <a:endParaRPr lang="en-US" altLang="zh-CN" dirty="0" smtClean="0"/>
          </a:p>
          <a:p>
            <a:pPr lvl="1"/>
            <a:r>
              <a:rPr lang="en-US" altLang="zh-CN" dirty="0" smtClean="0"/>
              <a:t>Spotlight</a:t>
            </a:r>
          </a:p>
          <a:p>
            <a:pPr lvl="2"/>
            <a:r>
              <a:rPr lang="en-US" altLang="zh-CN" dirty="0" smtClean="0"/>
              <a:t>Selective Search</a:t>
            </a:r>
          </a:p>
          <a:p>
            <a:pPr lvl="2"/>
            <a:r>
              <a:rPr lang="en-US" altLang="zh-CN" dirty="0" smtClean="0"/>
              <a:t>Region proposals with CNN</a:t>
            </a:r>
          </a:p>
          <a:p>
            <a:pPr lvl="2"/>
            <a:r>
              <a:rPr lang="en-US" altLang="zh-CN" dirty="0" smtClean="0"/>
              <a:t>First 2-stage CNN object detection</a:t>
            </a:r>
          </a:p>
          <a:p>
            <a:pPr lvl="1"/>
            <a:endParaRPr lang="en-US" altLang="zh-CN" dirty="0" smtClean="0"/>
          </a:p>
          <a:p>
            <a:pPr lvl="1"/>
            <a:r>
              <a:rPr lang="en-US" altLang="zh-CN" dirty="0" smtClean="0"/>
              <a:t>Disadvantage</a:t>
            </a:r>
          </a:p>
          <a:p>
            <a:pPr lvl="2"/>
            <a:r>
              <a:rPr lang="en-US" altLang="zh-CN" dirty="0" smtClean="0"/>
              <a:t>Not end2end</a:t>
            </a:r>
          </a:p>
          <a:p>
            <a:pPr lvl="2"/>
            <a:r>
              <a:rPr lang="en-US" altLang="zh-CN" dirty="0" smtClean="0"/>
              <a:t>Warp</a:t>
            </a:r>
          </a:p>
          <a:p>
            <a:pPr lvl="2"/>
            <a:r>
              <a:rPr lang="en-US" altLang="zh-CN" dirty="0" smtClean="0"/>
              <a:t>Slow</a:t>
            </a:r>
          </a:p>
          <a:p>
            <a:pPr lvl="2"/>
            <a:r>
              <a:rPr lang="en-US" altLang="zh-CN" dirty="0" smtClean="0"/>
              <a:t>Memory Usage</a:t>
            </a:r>
          </a:p>
          <a:p>
            <a:pPr lvl="2"/>
            <a:endParaRPr lang="en-US" altLang="zh-CN" dirty="0" smtClean="0"/>
          </a:p>
          <a:p>
            <a:pPr lvl="1"/>
            <a:endParaRPr lang="en-US" altLang="zh-CN" dirty="0" smtClean="0"/>
          </a:p>
        </p:txBody>
      </p:sp>
      <p:pic>
        <p:nvPicPr>
          <p:cNvPr id="5" name="图片 4"/>
          <p:cNvPicPr>
            <a:picLocks noChangeAspect="1"/>
          </p:cNvPicPr>
          <p:nvPr/>
        </p:nvPicPr>
        <p:blipFill>
          <a:blip r:embed="rId3"/>
          <a:stretch>
            <a:fillRect/>
          </a:stretch>
        </p:blipFill>
        <p:spPr>
          <a:xfrm>
            <a:off x="4250986" y="4401147"/>
            <a:ext cx="6467475" cy="1857375"/>
          </a:xfrm>
          <a:prstGeom prst="rect">
            <a:avLst/>
          </a:prstGeom>
        </p:spPr>
      </p:pic>
      <p:pic>
        <p:nvPicPr>
          <p:cNvPr id="6" name="图片 5"/>
          <p:cNvPicPr>
            <a:picLocks noChangeAspect="1"/>
          </p:cNvPicPr>
          <p:nvPr/>
        </p:nvPicPr>
        <p:blipFill>
          <a:blip r:embed="rId4"/>
          <a:stretch>
            <a:fillRect/>
          </a:stretch>
        </p:blipFill>
        <p:spPr>
          <a:xfrm>
            <a:off x="6101018" y="1490653"/>
            <a:ext cx="4290649" cy="2773891"/>
          </a:xfrm>
          <a:prstGeom prst="rect">
            <a:avLst/>
          </a:prstGeom>
        </p:spPr>
      </p:pic>
    </p:spTree>
    <p:extLst>
      <p:ext uri="{BB962C8B-B14F-4D97-AF65-F5344CB8AC3E}">
        <p14:creationId xmlns:p14="http://schemas.microsoft.com/office/powerpoint/2010/main" val="320096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7</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1. </a:t>
            </a:r>
            <a:r>
              <a:rPr lang="en-US" altLang="zh-CN" sz="4000" dirty="0"/>
              <a:t>Dataset/Benchmark</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225664" cy="4708525"/>
          </a:xfrm>
        </p:spPr>
        <p:txBody>
          <a:bodyPr/>
          <a:lstStyle/>
          <a:p>
            <a:r>
              <a:rPr lang="en-US" altLang="zh-CN" dirty="0" smtClean="0"/>
              <a:t>1.1  Datasets</a:t>
            </a:r>
          </a:p>
          <a:p>
            <a:pPr lvl="1"/>
            <a:endParaRPr lang="en-US" altLang="zh-CN" b="1" dirty="0" smtClean="0"/>
          </a:p>
          <a:p>
            <a:pPr lvl="1"/>
            <a:endParaRPr lang="zh-CN" altLang="en-US" dirty="0"/>
          </a:p>
        </p:txBody>
      </p:sp>
      <p:pic>
        <p:nvPicPr>
          <p:cNvPr id="6" name="图片 5"/>
          <p:cNvPicPr>
            <a:picLocks noChangeAspect="1"/>
          </p:cNvPicPr>
          <p:nvPr/>
        </p:nvPicPr>
        <p:blipFill>
          <a:blip r:embed="rId3"/>
          <a:stretch>
            <a:fillRect/>
          </a:stretch>
        </p:blipFill>
        <p:spPr>
          <a:xfrm>
            <a:off x="4274637" y="1844290"/>
            <a:ext cx="5383070" cy="3907262"/>
          </a:xfrm>
          <a:prstGeom prst="rect">
            <a:avLst/>
          </a:prstGeom>
        </p:spPr>
      </p:pic>
    </p:spTree>
    <p:extLst>
      <p:ext uri="{BB962C8B-B14F-4D97-AF65-F5344CB8AC3E}">
        <p14:creationId xmlns:p14="http://schemas.microsoft.com/office/powerpoint/2010/main" val="2788789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70</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482240" cy="4708525"/>
          </a:xfrm>
        </p:spPr>
        <p:txBody>
          <a:bodyPr/>
          <a:lstStyle/>
          <a:p>
            <a:r>
              <a:rPr lang="en-US" altLang="zh-CN" dirty="0" smtClean="0"/>
              <a:t>4.3  ICCV2015_SPPNET</a:t>
            </a:r>
          </a:p>
          <a:p>
            <a:pPr lvl="1"/>
            <a:r>
              <a:rPr lang="en-US" altLang="zh-CN" dirty="0" smtClean="0"/>
              <a:t>Spotlight</a:t>
            </a:r>
          </a:p>
          <a:p>
            <a:pPr lvl="2"/>
            <a:r>
              <a:rPr lang="en-US" altLang="zh-CN" dirty="0" smtClean="0"/>
              <a:t>Spatial Pyramid Pooling Layer (Replaced by FCN soon)</a:t>
            </a:r>
          </a:p>
          <a:p>
            <a:pPr lvl="2"/>
            <a:r>
              <a:rPr lang="en-US" altLang="zh-CN" dirty="0" smtClean="0"/>
              <a:t>Faster than R-CNN</a:t>
            </a:r>
          </a:p>
          <a:p>
            <a:pPr lvl="2"/>
            <a:r>
              <a:rPr lang="en-US" altLang="zh-CN" dirty="0" smtClean="0"/>
              <a:t>Multi-scale </a:t>
            </a:r>
            <a:r>
              <a:rPr lang="en-US" altLang="zh-CN" dirty="0"/>
              <a:t>training/testing</a:t>
            </a:r>
            <a:endParaRPr lang="en-US" altLang="zh-CN" dirty="0" smtClean="0"/>
          </a:p>
          <a:p>
            <a:pPr lvl="2"/>
            <a:r>
              <a:rPr lang="en-US" altLang="zh-CN" dirty="0" smtClean="0"/>
              <a:t>No Warp</a:t>
            </a:r>
          </a:p>
          <a:p>
            <a:pPr lvl="1"/>
            <a:endParaRPr lang="en-US" altLang="zh-CN" dirty="0" smtClean="0"/>
          </a:p>
          <a:p>
            <a:pPr lvl="1"/>
            <a:r>
              <a:rPr lang="en-US" altLang="zh-CN" dirty="0" smtClean="0"/>
              <a:t>Disadvantage</a:t>
            </a:r>
          </a:p>
          <a:p>
            <a:pPr lvl="2"/>
            <a:r>
              <a:rPr lang="en-US" altLang="zh-CN" dirty="0" smtClean="0"/>
              <a:t>Not end2end</a:t>
            </a:r>
          </a:p>
          <a:p>
            <a:pPr lvl="2"/>
            <a:endParaRPr lang="en-US" altLang="zh-CN" dirty="0" smtClean="0"/>
          </a:p>
          <a:p>
            <a:pPr lvl="1"/>
            <a:endParaRPr lang="en-US" altLang="zh-CN" dirty="0" smtClean="0"/>
          </a:p>
        </p:txBody>
      </p:sp>
      <p:pic>
        <p:nvPicPr>
          <p:cNvPr id="7" name="图片 6"/>
          <p:cNvPicPr>
            <a:picLocks noChangeAspect="1"/>
          </p:cNvPicPr>
          <p:nvPr/>
        </p:nvPicPr>
        <p:blipFill>
          <a:blip r:embed="rId3"/>
          <a:stretch>
            <a:fillRect/>
          </a:stretch>
        </p:blipFill>
        <p:spPr>
          <a:xfrm>
            <a:off x="6544638" y="1387867"/>
            <a:ext cx="5411270" cy="3586167"/>
          </a:xfrm>
          <a:prstGeom prst="rect">
            <a:avLst/>
          </a:prstGeom>
        </p:spPr>
      </p:pic>
    </p:spTree>
    <p:extLst>
      <p:ext uri="{BB962C8B-B14F-4D97-AF65-F5344CB8AC3E}">
        <p14:creationId xmlns:p14="http://schemas.microsoft.com/office/powerpoint/2010/main" val="796222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71</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1035422" cy="4708525"/>
          </a:xfrm>
        </p:spPr>
        <p:txBody>
          <a:bodyPr/>
          <a:lstStyle/>
          <a:p>
            <a:r>
              <a:rPr lang="en-US" altLang="zh-CN" dirty="0" smtClean="0"/>
              <a:t>4.4  ICCV2015_</a:t>
            </a:r>
            <a:r>
              <a:rPr lang="en-US" altLang="zh-CN" dirty="0"/>
              <a:t>Fast R-CNN</a:t>
            </a:r>
            <a:endParaRPr lang="en-US" altLang="zh-CN" dirty="0" smtClean="0"/>
          </a:p>
          <a:p>
            <a:pPr lvl="1"/>
            <a:r>
              <a:rPr lang="en-US" altLang="zh-CN" dirty="0" smtClean="0"/>
              <a:t>Spotlight</a:t>
            </a:r>
          </a:p>
          <a:p>
            <a:pPr lvl="2"/>
            <a:r>
              <a:rPr lang="en-US" altLang="zh-CN" dirty="0" smtClean="0"/>
              <a:t>Joint </a:t>
            </a:r>
            <a:r>
              <a:rPr lang="en-US" altLang="zh-CN" dirty="0" err="1" smtClean="0"/>
              <a:t>Bbox</a:t>
            </a:r>
            <a:r>
              <a:rPr lang="en-US" altLang="zh-CN" dirty="0" smtClean="0"/>
              <a:t> and CLS, from serial </a:t>
            </a:r>
            <a:r>
              <a:rPr lang="en-US" altLang="zh-CN" dirty="0"/>
              <a:t>to </a:t>
            </a:r>
            <a:r>
              <a:rPr lang="en-US" altLang="zh-CN" dirty="0" smtClean="0"/>
              <a:t>parallel</a:t>
            </a:r>
          </a:p>
          <a:p>
            <a:pPr lvl="2"/>
            <a:r>
              <a:rPr lang="en-US" altLang="zh-CN" dirty="0" smtClean="0"/>
              <a:t>ROI Pooling(No warp)</a:t>
            </a:r>
          </a:p>
          <a:p>
            <a:pPr lvl="2"/>
            <a:r>
              <a:rPr lang="en-US" altLang="zh-CN" dirty="0" smtClean="0"/>
              <a:t>One CNN instead </a:t>
            </a:r>
            <a:r>
              <a:rPr lang="en-US" altLang="zh-CN" dirty="0"/>
              <a:t>of 2000(150 faster than R-CNN)</a:t>
            </a:r>
            <a:endParaRPr lang="en-US" altLang="zh-CN" dirty="0" smtClean="0"/>
          </a:p>
          <a:p>
            <a:pPr marL="914400" lvl="2" indent="0">
              <a:buNone/>
            </a:pPr>
            <a:endParaRPr lang="en-US" altLang="zh-CN" dirty="0" smtClean="0"/>
          </a:p>
          <a:p>
            <a:pPr lvl="1"/>
            <a:r>
              <a:rPr lang="en-US" altLang="zh-CN" dirty="0" smtClean="0"/>
              <a:t>Disadvantage</a:t>
            </a:r>
          </a:p>
          <a:p>
            <a:pPr lvl="2"/>
            <a:r>
              <a:rPr lang="en-US" altLang="zh-CN" dirty="0" smtClean="0"/>
              <a:t>Not end2end</a:t>
            </a:r>
          </a:p>
          <a:p>
            <a:pPr lvl="2"/>
            <a:endParaRPr lang="en-US" altLang="zh-CN" dirty="0" smtClean="0"/>
          </a:p>
          <a:p>
            <a:pPr lvl="1"/>
            <a:endParaRPr lang="en-US" altLang="zh-CN" dirty="0" smtClean="0"/>
          </a:p>
        </p:txBody>
      </p:sp>
      <p:pic>
        <p:nvPicPr>
          <p:cNvPr id="5" name="图片 4"/>
          <p:cNvPicPr>
            <a:picLocks noChangeAspect="1"/>
          </p:cNvPicPr>
          <p:nvPr/>
        </p:nvPicPr>
        <p:blipFill>
          <a:blip r:embed="rId3"/>
          <a:stretch>
            <a:fillRect/>
          </a:stretch>
        </p:blipFill>
        <p:spPr>
          <a:xfrm>
            <a:off x="1071028" y="4318530"/>
            <a:ext cx="5712752" cy="2239004"/>
          </a:xfrm>
          <a:prstGeom prst="rect">
            <a:avLst/>
          </a:prstGeom>
        </p:spPr>
      </p:pic>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4"/>
          <a:stretch>
            <a:fillRect/>
          </a:stretch>
        </p:blipFill>
        <p:spPr>
          <a:xfrm>
            <a:off x="7974737" y="1273004"/>
            <a:ext cx="3479040" cy="3327572"/>
          </a:xfrm>
          <a:prstGeom prst="rect">
            <a:avLst/>
          </a:prstGeom>
        </p:spPr>
      </p:pic>
    </p:spTree>
    <p:extLst>
      <p:ext uri="{BB962C8B-B14F-4D97-AF65-F5344CB8AC3E}">
        <p14:creationId xmlns:p14="http://schemas.microsoft.com/office/powerpoint/2010/main" val="3049317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https://img3.sycdn.imooc.com/5b2bbbd600018734171408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84" y="4455336"/>
            <a:ext cx="4991100" cy="2399456"/>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4539F025-D7F9-4E61-9C22-F15BE1C19EA8}" type="slidenum">
              <a:rPr lang="zh-CN" altLang="en-US" smtClean="0"/>
              <a:pPr/>
              <a:t>72</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482240" cy="4708525"/>
          </a:xfrm>
        </p:spPr>
        <p:txBody>
          <a:bodyPr/>
          <a:lstStyle/>
          <a:p>
            <a:r>
              <a:rPr lang="en-US" altLang="zh-CN" dirty="0" smtClean="0"/>
              <a:t>4.5  NIPS2015_Faster </a:t>
            </a:r>
            <a:r>
              <a:rPr lang="en-US" altLang="zh-CN" dirty="0"/>
              <a:t>R-CNN</a:t>
            </a:r>
            <a:endParaRPr lang="en-US" altLang="zh-CN" dirty="0" smtClean="0"/>
          </a:p>
          <a:p>
            <a:pPr lvl="1"/>
            <a:r>
              <a:rPr lang="en-US" altLang="zh-CN" dirty="0" smtClean="0"/>
              <a:t>Spotlight</a:t>
            </a:r>
          </a:p>
          <a:p>
            <a:pPr lvl="2"/>
            <a:r>
              <a:rPr lang="en-US" altLang="zh-CN" dirty="0">
                <a:solidFill>
                  <a:srgbClr val="FF0000"/>
                </a:solidFill>
              </a:rPr>
              <a:t>Region Proposal Networks</a:t>
            </a:r>
            <a:endParaRPr lang="en-US" altLang="zh-CN" dirty="0" smtClean="0">
              <a:solidFill>
                <a:srgbClr val="FF0000"/>
              </a:solidFill>
            </a:endParaRPr>
          </a:p>
          <a:p>
            <a:pPr lvl="2"/>
            <a:r>
              <a:rPr lang="en-US" altLang="zh-CN" dirty="0" smtClean="0">
                <a:solidFill>
                  <a:srgbClr val="FF0000"/>
                </a:solidFill>
              </a:rPr>
              <a:t>Anchor</a:t>
            </a:r>
          </a:p>
          <a:p>
            <a:pPr lvl="2"/>
            <a:r>
              <a:rPr lang="en-US" altLang="zh-CN" dirty="0" smtClean="0"/>
              <a:t>End2end</a:t>
            </a:r>
          </a:p>
          <a:p>
            <a:pPr marL="914400" lvl="2" indent="0">
              <a:buNone/>
            </a:pPr>
            <a:endParaRPr lang="en-US" altLang="zh-CN" dirty="0" smtClean="0"/>
          </a:p>
          <a:p>
            <a:pPr lvl="1"/>
            <a:r>
              <a:rPr lang="en-US" altLang="zh-CN" dirty="0" smtClean="0"/>
              <a:t>Disadvantage</a:t>
            </a:r>
          </a:p>
          <a:p>
            <a:pPr lvl="2"/>
            <a:r>
              <a:rPr lang="en-US" altLang="zh-CN" dirty="0" smtClean="0"/>
              <a:t>Still not real time</a:t>
            </a:r>
          </a:p>
          <a:p>
            <a:pPr lvl="2"/>
            <a:r>
              <a:rPr lang="en-US" altLang="zh-CN" dirty="0" smtClean="0"/>
              <a:t>Not good at tiny object</a:t>
            </a:r>
          </a:p>
          <a:p>
            <a:pPr lvl="2"/>
            <a:endParaRPr lang="en-US" altLang="zh-CN" dirty="0" smtClean="0"/>
          </a:p>
          <a:p>
            <a:pPr lvl="1"/>
            <a:endParaRPr lang="en-US" altLang="zh-CN" dirty="0" smtClean="0"/>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pic>
        <p:nvPicPr>
          <p:cNvPr id="8" name="图片 7"/>
          <p:cNvPicPr>
            <a:picLocks noChangeAspect="1"/>
          </p:cNvPicPr>
          <p:nvPr/>
        </p:nvPicPr>
        <p:blipFill>
          <a:blip r:embed="rId4"/>
          <a:stretch>
            <a:fillRect/>
          </a:stretch>
        </p:blipFill>
        <p:spPr>
          <a:xfrm>
            <a:off x="6934200" y="1463642"/>
            <a:ext cx="4495800" cy="4562475"/>
          </a:xfrm>
          <a:prstGeom prst="rect">
            <a:avLst/>
          </a:prstGeom>
        </p:spPr>
      </p:pic>
    </p:spTree>
    <p:extLst>
      <p:ext uri="{BB962C8B-B14F-4D97-AF65-F5344CB8AC3E}">
        <p14:creationId xmlns:p14="http://schemas.microsoft.com/office/powerpoint/2010/main" val="2077226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564325" y="2099861"/>
            <a:ext cx="6458366" cy="3603500"/>
          </a:xfrm>
          <a:prstGeom prst="rect">
            <a:avLst/>
          </a:prstGeom>
        </p:spPr>
      </p:pic>
      <p:sp>
        <p:nvSpPr>
          <p:cNvPr id="2" name="灯片编号占位符 1"/>
          <p:cNvSpPr>
            <a:spLocks noGrp="1"/>
          </p:cNvSpPr>
          <p:nvPr>
            <p:ph type="sldNum" sz="quarter" idx="12"/>
          </p:nvPr>
        </p:nvSpPr>
        <p:spPr/>
        <p:txBody>
          <a:bodyPr/>
          <a:lstStyle/>
          <a:p>
            <a:fld id="{4539F025-D7F9-4E61-9C22-F15BE1C19EA8}" type="slidenum">
              <a:rPr lang="zh-CN" altLang="en-US" smtClean="0"/>
              <a:pPr/>
              <a:t>73</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975400" cy="4708525"/>
          </a:xfrm>
        </p:spPr>
        <p:txBody>
          <a:bodyPr/>
          <a:lstStyle/>
          <a:p>
            <a:r>
              <a:rPr lang="en-US" altLang="zh-CN" dirty="0" smtClean="0"/>
              <a:t>4.5.1  arxiv2018_FDNet</a:t>
            </a:r>
          </a:p>
          <a:p>
            <a:pPr lvl="1"/>
            <a:endParaRPr lang="en-US" altLang="zh-CN" dirty="0" smtClean="0"/>
          </a:p>
          <a:p>
            <a:pPr lvl="1"/>
            <a:r>
              <a:rPr lang="en-US" altLang="zh-CN" dirty="0" smtClean="0"/>
              <a:t>Spotlight</a:t>
            </a:r>
          </a:p>
          <a:p>
            <a:pPr lvl="2"/>
            <a:r>
              <a:rPr lang="en-US" altLang="zh-CN" dirty="0" smtClean="0"/>
              <a:t>multi-scale </a:t>
            </a:r>
            <a:r>
              <a:rPr lang="en-US" altLang="zh-CN" dirty="0"/>
              <a:t>training</a:t>
            </a:r>
            <a:r>
              <a:rPr lang="en-US" altLang="zh-CN" dirty="0" smtClean="0"/>
              <a:t>;</a:t>
            </a:r>
            <a:endParaRPr lang="en-US" altLang="zh-CN" dirty="0"/>
          </a:p>
          <a:p>
            <a:pPr lvl="2"/>
            <a:r>
              <a:rPr lang="en-US" altLang="zh-CN" dirty="0" smtClean="0"/>
              <a:t>multi-scale </a:t>
            </a:r>
            <a:r>
              <a:rPr lang="en-US" altLang="zh-CN" dirty="0"/>
              <a:t>testing</a:t>
            </a:r>
            <a:r>
              <a:rPr lang="en-US" altLang="zh-CN" dirty="0" smtClean="0"/>
              <a:t>;</a:t>
            </a:r>
            <a:endParaRPr lang="en-US" altLang="zh-CN" dirty="0"/>
          </a:p>
          <a:p>
            <a:pPr lvl="2"/>
            <a:r>
              <a:rPr lang="en-US" altLang="zh-CN" dirty="0" smtClean="0"/>
              <a:t>light-designed </a:t>
            </a:r>
            <a:r>
              <a:rPr lang="en-US" altLang="zh-CN" dirty="0"/>
              <a:t>RCNN</a:t>
            </a:r>
            <a:r>
              <a:rPr lang="en-US" altLang="zh-CN" dirty="0" smtClean="0"/>
              <a:t>;</a:t>
            </a:r>
            <a:endParaRPr lang="en-US" altLang="zh-CN" dirty="0"/>
          </a:p>
          <a:p>
            <a:pPr lvl="2"/>
            <a:r>
              <a:rPr lang="en-US" altLang="zh-CN" dirty="0" smtClean="0"/>
              <a:t>some </a:t>
            </a:r>
            <a:r>
              <a:rPr lang="en-US" altLang="zh-CN" dirty="0"/>
              <a:t>tricks in the forward reasoning step</a:t>
            </a:r>
            <a:r>
              <a:rPr lang="en-US" altLang="zh-CN" dirty="0" smtClean="0"/>
              <a:t>;</a:t>
            </a:r>
            <a:endParaRPr lang="en-US" altLang="zh-CN" dirty="0"/>
          </a:p>
          <a:p>
            <a:pPr lvl="2"/>
            <a:r>
              <a:rPr lang="en-US" altLang="zh-CN" dirty="0" smtClean="0"/>
              <a:t>voting-weighted </a:t>
            </a:r>
            <a:r>
              <a:rPr lang="en-US" altLang="zh-CN" dirty="0"/>
              <a:t>integration scheme --- vote-based ensemble method;</a:t>
            </a:r>
            <a:endParaRPr lang="en-US" altLang="zh-CN" dirty="0" smtClean="0"/>
          </a:p>
          <a:p>
            <a:pPr lvl="1"/>
            <a:endParaRPr lang="en-US" altLang="zh-CN" dirty="0" smtClean="0"/>
          </a:p>
          <a:p>
            <a:pPr lvl="1"/>
            <a:r>
              <a:rPr lang="en-US" altLang="zh-CN" dirty="0" smtClean="0"/>
              <a:t>Disadvantage</a:t>
            </a:r>
          </a:p>
          <a:p>
            <a:pPr lvl="2"/>
            <a:r>
              <a:rPr lang="en-US" altLang="zh-CN" dirty="0" smtClean="0"/>
              <a:t>No big improvement in algorithm</a:t>
            </a:r>
          </a:p>
          <a:p>
            <a:pPr lvl="2"/>
            <a:r>
              <a:rPr lang="en-US" altLang="zh-CN" dirty="0" smtClean="0"/>
              <a:t>No open source</a:t>
            </a:r>
          </a:p>
          <a:p>
            <a:pPr lvl="2"/>
            <a:endParaRPr lang="en-US" altLang="zh-CN" dirty="0" smtClean="0"/>
          </a:p>
          <a:p>
            <a:pPr lvl="1"/>
            <a:endParaRPr lang="en-US" altLang="zh-CN" dirty="0" smtClean="0"/>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Tree>
    <p:extLst>
      <p:ext uri="{BB962C8B-B14F-4D97-AF65-F5344CB8AC3E}">
        <p14:creationId xmlns:p14="http://schemas.microsoft.com/office/powerpoint/2010/main" val="29450924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74</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188079" cy="4708525"/>
          </a:xfrm>
        </p:spPr>
        <p:txBody>
          <a:bodyPr/>
          <a:lstStyle/>
          <a:p>
            <a:r>
              <a:rPr lang="en-US" altLang="zh-CN" dirty="0" smtClean="0"/>
              <a:t>4.5.2  </a:t>
            </a:r>
            <a:r>
              <a:rPr lang="en-US" altLang="zh-CN" dirty="0"/>
              <a:t>ECCV2016</a:t>
            </a:r>
            <a:r>
              <a:rPr lang="en-US" altLang="zh-CN" dirty="0" smtClean="0"/>
              <a:t>_tencent_Face </a:t>
            </a:r>
            <a:r>
              <a:rPr lang="en-US" altLang="zh-CN" dirty="0"/>
              <a:t>R-CNN</a:t>
            </a:r>
            <a:endParaRPr lang="en-US" altLang="zh-CN" dirty="0" smtClean="0"/>
          </a:p>
          <a:p>
            <a:pPr lvl="1"/>
            <a:endParaRPr lang="en-US" altLang="zh-CN" dirty="0" smtClean="0"/>
          </a:p>
          <a:p>
            <a:pPr lvl="1"/>
            <a:r>
              <a:rPr lang="en-US" altLang="zh-CN" dirty="0" smtClean="0"/>
              <a:t>Spotlight</a:t>
            </a:r>
          </a:p>
          <a:p>
            <a:pPr lvl="2"/>
            <a:r>
              <a:rPr lang="en-US" altLang="zh-CN" dirty="0" smtClean="0"/>
              <a:t>Add </a:t>
            </a:r>
            <a:r>
              <a:rPr lang="en-US" altLang="zh-CN" dirty="0" smtClean="0">
                <a:solidFill>
                  <a:srgbClr val="FF0000"/>
                </a:solidFill>
              </a:rPr>
              <a:t>center loss</a:t>
            </a:r>
            <a:r>
              <a:rPr lang="en-US" altLang="zh-CN" dirty="0" smtClean="0"/>
              <a:t> on </a:t>
            </a:r>
            <a:r>
              <a:rPr lang="en-US" altLang="zh-CN" dirty="0" err="1" smtClean="0"/>
              <a:t>softmax</a:t>
            </a:r>
            <a:r>
              <a:rPr lang="en-US" altLang="zh-CN" dirty="0" smtClean="0"/>
              <a:t>(reduce </a:t>
            </a:r>
            <a:r>
              <a:rPr lang="en-US" altLang="zh-CN" dirty="0"/>
              <a:t>the large intra-class variations</a:t>
            </a:r>
            <a:r>
              <a:rPr lang="en-US" altLang="zh-CN" dirty="0" smtClean="0"/>
              <a:t>)</a:t>
            </a:r>
          </a:p>
          <a:p>
            <a:pPr lvl="2"/>
            <a:endParaRPr lang="en-US" altLang="zh-CN" dirty="0" smtClean="0"/>
          </a:p>
          <a:p>
            <a:pPr lvl="2"/>
            <a:endParaRPr lang="en-US" altLang="zh-CN" dirty="0" smtClean="0"/>
          </a:p>
          <a:p>
            <a:pPr lvl="1"/>
            <a:endParaRPr lang="en-US" altLang="zh-CN" dirty="0" smtClean="0"/>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pic>
        <p:nvPicPr>
          <p:cNvPr id="9" name="图片 8"/>
          <p:cNvPicPr>
            <a:picLocks noChangeAspect="1"/>
          </p:cNvPicPr>
          <p:nvPr/>
        </p:nvPicPr>
        <p:blipFill>
          <a:blip r:embed="rId3"/>
          <a:stretch>
            <a:fillRect/>
          </a:stretch>
        </p:blipFill>
        <p:spPr>
          <a:xfrm>
            <a:off x="2827560" y="3613666"/>
            <a:ext cx="5876925" cy="1885950"/>
          </a:xfrm>
          <a:prstGeom prst="rect">
            <a:avLst/>
          </a:prstGeom>
        </p:spPr>
      </p:pic>
    </p:spTree>
    <p:extLst>
      <p:ext uri="{BB962C8B-B14F-4D97-AF65-F5344CB8AC3E}">
        <p14:creationId xmlns:p14="http://schemas.microsoft.com/office/powerpoint/2010/main" val="1595139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75</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8523391" cy="4708525"/>
          </a:xfrm>
        </p:spPr>
        <p:txBody>
          <a:bodyPr/>
          <a:lstStyle/>
          <a:p>
            <a:r>
              <a:rPr lang="en-US" altLang="zh-CN" dirty="0" smtClean="0"/>
              <a:t>4.5.3  arxiv2017_deepir_FD</a:t>
            </a:r>
          </a:p>
          <a:p>
            <a:pPr lvl="1"/>
            <a:endParaRPr lang="en-US" altLang="zh-CN" dirty="0" smtClean="0"/>
          </a:p>
          <a:p>
            <a:pPr lvl="1"/>
            <a:r>
              <a:rPr lang="en-US" altLang="zh-CN" dirty="0" smtClean="0"/>
              <a:t>No Spotlight</a:t>
            </a:r>
          </a:p>
          <a:p>
            <a:pPr lvl="2"/>
            <a:endParaRPr lang="en-US" altLang="zh-CN" dirty="0" smtClean="0"/>
          </a:p>
          <a:p>
            <a:pPr lvl="2"/>
            <a:endParaRPr lang="en-US" altLang="zh-CN" dirty="0" smtClean="0"/>
          </a:p>
          <a:p>
            <a:pPr lvl="1"/>
            <a:endParaRPr lang="en-US" altLang="zh-CN" dirty="0" smtClean="0"/>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pic>
        <p:nvPicPr>
          <p:cNvPr id="6" name="图片 5"/>
          <p:cNvPicPr>
            <a:picLocks noChangeAspect="1"/>
          </p:cNvPicPr>
          <p:nvPr/>
        </p:nvPicPr>
        <p:blipFill>
          <a:blip r:embed="rId3"/>
          <a:stretch>
            <a:fillRect/>
          </a:stretch>
        </p:blipFill>
        <p:spPr>
          <a:xfrm>
            <a:off x="3919858" y="2177858"/>
            <a:ext cx="3838575" cy="3810000"/>
          </a:xfrm>
          <a:prstGeom prst="rect">
            <a:avLst/>
          </a:prstGeom>
        </p:spPr>
      </p:pic>
    </p:spTree>
    <p:extLst>
      <p:ext uri="{BB962C8B-B14F-4D97-AF65-F5344CB8AC3E}">
        <p14:creationId xmlns:p14="http://schemas.microsoft.com/office/powerpoint/2010/main" val="2050476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76</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8523391" cy="4708525"/>
          </a:xfrm>
        </p:spPr>
        <p:txBody>
          <a:bodyPr/>
          <a:lstStyle/>
          <a:p>
            <a:r>
              <a:rPr lang="en-US" altLang="zh-CN" dirty="0" smtClean="0"/>
              <a:t>4.5.4  arxiv2017_ScaleFace</a:t>
            </a:r>
          </a:p>
          <a:p>
            <a:pPr lvl="1"/>
            <a:endParaRPr lang="en-US" altLang="zh-CN" dirty="0" smtClean="0"/>
          </a:p>
          <a:p>
            <a:pPr lvl="1"/>
            <a:r>
              <a:rPr lang="en-US" altLang="zh-CN" dirty="0" smtClean="0"/>
              <a:t>Spotlight</a:t>
            </a:r>
          </a:p>
          <a:p>
            <a:pPr lvl="2"/>
            <a:r>
              <a:rPr lang="en-US" altLang="zh-CN" dirty="0" smtClean="0"/>
              <a:t>Good at scales</a:t>
            </a:r>
          </a:p>
          <a:p>
            <a:pPr lvl="2"/>
            <a:r>
              <a:rPr lang="en-US" altLang="zh-CN" dirty="0" smtClean="0"/>
              <a:t>10 times faster than HR(Still not real time)</a:t>
            </a:r>
          </a:p>
          <a:p>
            <a:pPr lvl="2"/>
            <a:endParaRPr lang="en-US" altLang="zh-CN" dirty="0" smtClean="0"/>
          </a:p>
          <a:p>
            <a:pPr lvl="2"/>
            <a:endParaRPr lang="en-US" altLang="zh-CN" dirty="0" smtClean="0"/>
          </a:p>
          <a:p>
            <a:pPr lvl="1"/>
            <a:endParaRPr lang="en-US" altLang="zh-CN" dirty="0" smtClean="0"/>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pic>
        <p:nvPicPr>
          <p:cNvPr id="6" name="图片 5"/>
          <p:cNvPicPr>
            <a:picLocks noChangeAspect="1"/>
          </p:cNvPicPr>
          <p:nvPr/>
        </p:nvPicPr>
        <p:blipFill>
          <a:blip r:embed="rId3"/>
          <a:stretch>
            <a:fillRect/>
          </a:stretch>
        </p:blipFill>
        <p:spPr>
          <a:xfrm>
            <a:off x="2712805" y="3391098"/>
            <a:ext cx="6766389" cy="2819329"/>
          </a:xfrm>
          <a:prstGeom prst="rect">
            <a:avLst/>
          </a:prstGeom>
        </p:spPr>
      </p:pic>
    </p:spTree>
    <p:extLst>
      <p:ext uri="{BB962C8B-B14F-4D97-AF65-F5344CB8AC3E}">
        <p14:creationId xmlns:p14="http://schemas.microsoft.com/office/powerpoint/2010/main" val="27529334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2271552" y="3230533"/>
            <a:ext cx="6086475" cy="3171825"/>
          </a:xfrm>
          <a:prstGeom prst="rect">
            <a:avLst/>
          </a:prstGeom>
        </p:spPr>
      </p:pic>
      <p:sp>
        <p:nvSpPr>
          <p:cNvPr id="2" name="灯片编号占位符 1"/>
          <p:cNvSpPr>
            <a:spLocks noGrp="1"/>
          </p:cNvSpPr>
          <p:nvPr>
            <p:ph type="sldNum" sz="quarter" idx="12"/>
          </p:nvPr>
        </p:nvSpPr>
        <p:spPr/>
        <p:txBody>
          <a:bodyPr/>
          <a:lstStyle/>
          <a:p>
            <a:fld id="{4539F025-D7F9-4E61-9C22-F15BE1C19EA8}" type="slidenum">
              <a:rPr lang="zh-CN" altLang="en-US" smtClean="0"/>
              <a:pPr/>
              <a:t>77</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8523391" cy="4708525"/>
          </a:xfrm>
        </p:spPr>
        <p:txBody>
          <a:bodyPr/>
          <a:lstStyle/>
          <a:p>
            <a:r>
              <a:rPr lang="en-US" altLang="zh-CN" dirty="0" smtClean="0"/>
              <a:t>4.5.5  </a:t>
            </a:r>
            <a:r>
              <a:rPr lang="en-US" altLang="zh-CN" dirty="0"/>
              <a:t>CVPR2017</a:t>
            </a:r>
            <a:r>
              <a:rPr lang="en-US" altLang="zh-CN" dirty="0" smtClean="0"/>
              <a:t>_R-FCN</a:t>
            </a:r>
          </a:p>
          <a:p>
            <a:pPr lvl="1"/>
            <a:endParaRPr lang="en-US" altLang="zh-CN" dirty="0" smtClean="0"/>
          </a:p>
          <a:p>
            <a:pPr lvl="1"/>
            <a:r>
              <a:rPr lang="en-US" altLang="zh-CN" dirty="0" smtClean="0"/>
              <a:t>Spotlight</a:t>
            </a:r>
          </a:p>
          <a:p>
            <a:pPr lvl="2"/>
            <a:r>
              <a:rPr lang="en-US" altLang="zh-CN" dirty="0"/>
              <a:t>Region-based Fully Convolutional </a:t>
            </a:r>
            <a:r>
              <a:rPr lang="en-US" altLang="zh-CN" dirty="0" smtClean="0"/>
              <a:t>Net(No FC layer)</a:t>
            </a:r>
          </a:p>
          <a:p>
            <a:pPr lvl="2"/>
            <a:r>
              <a:rPr lang="en-US" altLang="zh-CN" dirty="0" smtClean="0"/>
              <a:t>Position-sensitive </a:t>
            </a:r>
            <a:r>
              <a:rPr lang="en-US" altLang="zh-CN" dirty="0"/>
              <a:t>score </a:t>
            </a:r>
            <a:r>
              <a:rPr lang="en-US" altLang="zh-CN" dirty="0" smtClean="0"/>
              <a:t>map</a:t>
            </a:r>
          </a:p>
          <a:p>
            <a:pPr lvl="2"/>
            <a:endParaRPr lang="en-US" altLang="zh-CN" dirty="0" smtClean="0"/>
          </a:p>
          <a:p>
            <a:pPr lvl="2"/>
            <a:endParaRPr lang="en-US" altLang="zh-CN" dirty="0" smtClean="0"/>
          </a:p>
          <a:p>
            <a:pPr lvl="1"/>
            <a:endParaRPr lang="en-US" altLang="zh-CN" dirty="0" smtClean="0"/>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pic>
        <p:nvPicPr>
          <p:cNvPr id="9" name="图片 8"/>
          <p:cNvPicPr>
            <a:picLocks noChangeAspect="1"/>
          </p:cNvPicPr>
          <p:nvPr/>
        </p:nvPicPr>
        <p:blipFill>
          <a:blip r:embed="rId4"/>
          <a:stretch>
            <a:fillRect/>
          </a:stretch>
        </p:blipFill>
        <p:spPr>
          <a:xfrm>
            <a:off x="8358027" y="1646896"/>
            <a:ext cx="2750501" cy="2162894"/>
          </a:xfrm>
          <a:prstGeom prst="rect">
            <a:avLst/>
          </a:prstGeom>
        </p:spPr>
      </p:pic>
    </p:spTree>
    <p:extLst>
      <p:ext uri="{BB962C8B-B14F-4D97-AF65-F5344CB8AC3E}">
        <p14:creationId xmlns:p14="http://schemas.microsoft.com/office/powerpoint/2010/main" val="36651553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78</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8523391" cy="4708525"/>
          </a:xfrm>
        </p:spPr>
        <p:txBody>
          <a:bodyPr/>
          <a:lstStyle/>
          <a:p>
            <a:r>
              <a:rPr lang="en-US" altLang="zh-CN" dirty="0" smtClean="0"/>
              <a:t>4.5.5.1  </a:t>
            </a:r>
            <a:r>
              <a:rPr lang="en-US" altLang="zh-CN" dirty="0"/>
              <a:t>arxiv2017_tencent_Face R-FCN</a:t>
            </a:r>
            <a:endParaRPr lang="en-US" altLang="zh-CN" dirty="0" smtClean="0"/>
          </a:p>
          <a:p>
            <a:pPr lvl="1"/>
            <a:endParaRPr lang="en-US" altLang="zh-CN" dirty="0" smtClean="0"/>
          </a:p>
          <a:p>
            <a:pPr lvl="1"/>
            <a:r>
              <a:rPr lang="en-US" altLang="zh-CN" dirty="0" smtClean="0"/>
              <a:t>Spotlight</a:t>
            </a:r>
          </a:p>
          <a:p>
            <a:pPr lvl="2"/>
            <a:r>
              <a:rPr lang="en-US" altLang="zh-CN" dirty="0" smtClean="0"/>
              <a:t>PSAP(Position Sensitive Average Pooling)</a:t>
            </a:r>
          </a:p>
          <a:p>
            <a:pPr lvl="2"/>
            <a:endParaRPr lang="en-US" altLang="zh-CN" dirty="0" smtClean="0"/>
          </a:p>
          <a:p>
            <a:pPr lvl="2"/>
            <a:endParaRPr lang="en-US" altLang="zh-CN" dirty="0" smtClean="0"/>
          </a:p>
          <a:p>
            <a:pPr lvl="1"/>
            <a:endParaRPr lang="en-US" altLang="zh-CN" dirty="0" smtClean="0"/>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pic>
        <p:nvPicPr>
          <p:cNvPr id="6" name="图片 5"/>
          <p:cNvPicPr>
            <a:picLocks noChangeAspect="1"/>
          </p:cNvPicPr>
          <p:nvPr/>
        </p:nvPicPr>
        <p:blipFill>
          <a:blip r:embed="rId3"/>
          <a:stretch>
            <a:fillRect/>
          </a:stretch>
        </p:blipFill>
        <p:spPr>
          <a:xfrm>
            <a:off x="896916" y="2887633"/>
            <a:ext cx="9963150" cy="3514725"/>
          </a:xfrm>
          <a:prstGeom prst="rect">
            <a:avLst/>
          </a:prstGeom>
        </p:spPr>
      </p:pic>
    </p:spTree>
    <p:extLst>
      <p:ext uri="{BB962C8B-B14F-4D97-AF65-F5344CB8AC3E}">
        <p14:creationId xmlns:p14="http://schemas.microsoft.com/office/powerpoint/2010/main" val="389656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671980" y="4729357"/>
            <a:ext cx="7629540" cy="2106416"/>
          </a:xfrm>
          <a:prstGeom prst="rect">
            <a:avLst/>
          </a:prstGeom>
        </p:spPr>
      </p:pic>
      <p:sp>
        <p:nvSpPr>
          <p:cNvPr id="2" name="灯片编号占位符 1"/>
          <p:cNvSpPr>
            <a:spLocks noGrp="1"/>
          </p:cNvSpPr>
          <p:nvPr>
            <p:ph type="sldNum" sz="quarter" idx="12"/>
          </p:nvPr>
        </p:nvSpPr>
        <p:spPr/>
        <p:txBody>
          <a:bodyPr/>
          <a:lstStyle/>
          <a:p>
            <a:fld id="{4539F025-D7F9-4E61-9C22-F15BE1C19EA8}" type="slidenum">
              <a:rPr lang="zh-CN" altLang="en-US" smtClean="0"/>
              <a:pPr/>
              <a:t>79</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8523391" cy="4708525"/>
          </a:xfrm>
        </p:spPr>
        <p:txBody>
          <a:bodyPr/>
          <a:lstStyle/>
          <a:p>
            <a:r>
              <a:rPr lang="en-US" altLang="zh-CN" dirty="0" smtClean="0"/>
              <a:t>4.5.5.2  </a:t>
            </a:r>
            <a:r>
              <a:rPr lang="en-US" altLang="zh-CN" dirty="0"/>
              <a:t>CVPR2018_ZCC</a:t>
            </a:r>
            <a:endParaRPr lang="en-US" altLang="zh-CN" dirty="0" smtClean="0"/>
          </a:p>
          <a:p>
            <a:pPr lvl="1"/>
            <a:r>
              <a:rPr lang="en-US" altLang="zh-CN" dirty="0" smtClean="0"/>
              <a:t>Spotlight</a:t>
            </a:r>
          </a:p>
          <a:p>
            <a:pPr lvl="2"/>
            <a:r>
              <a:rPr lang="en-US" altLang="zh-CN" b="1" dirty="0"/>
              <a:t>EMO Score</a:t>
            </a:r>
            <a:r>
              <a:rPr lang="zh-CN" altLang="en-US" dirty="0"/>
              <a:t>：</a:t>
            </a:r>
            <a:r>
              <a:rPr lang="en-US" altLang="zh-CN" dirty="0"/>
              <a:t>Expected Max Overlapping </a:t>
            </a:r>
            <a:r>
              <a:rPr lang="en-US" altLang="zh-CN" dirty="0" smtClean="0"/>
              <a:t>score</a:t>
            </a:r>
          </a:p>
          <a:p>
            <a:pPr lvl="2"/>
            <a:r>
              <a:rPr lang="en-US" altLang="zh-CN" b="1" dirty="0"/>
              <a:t>ASR</a:t>
            </a:r>
            <a:r>
              <a:rPr lang="zh-CN" altLang="en-US" dirty="0"/>
              <a:t>：</a:t>
            </a:r>
            <a:r>
              <a:rPr lang="en-US" altLang="zh-CN" dirty="0"/>
              <a:t>anchor stride reduction with new network </a:t>
            </a:r>
            <a:r>
              <a:rPr lang="en-US" altLang="zh-CN" dirty="0" smtClean="0"/>
              <a:t>architectures</a:t>
            </a:r>
          </a:p>
          <a:p>
            <a:pPr lvl="2"/>
            <a:r>
              <a:rPr lang="en-US" altLang="zh-CN" b="1" dirty="0"/>
              <a:t>ESA</a:t>
            </a:r>
            <a:r>
              <a:rPr lang="zh-CN" altLang="en-US" dirty="0"/>
              <a:t>：</a:t>
            </a:r>
            <a:r>
              <a:rPr lang="en-US" altLang="zh-CN" dirty="0"/>
              <a:t>extra shifted </a:t>
            </a:r>
            <a:r>
              <a:rPr lang="en-US" altLang="zh-CN" dirty="0" smtClean="0"/>
              <a:t>anchors</a:t>
            </a:r>
          </a:p>
          <a:p>
            <a:pPr lvl="2"/>
            <a:r>
              <a:rPr lang="en-US" altLang="zh-CN" b="1" dirty="0" smtClean="0">
                <a:solidFill>
                  <a:srgbClr val="FF0000"/>
                </a:solidFill>
              </a:rPr>
              <a:t>FSJ</a:t>
            </a:r>
            <a:r>
              <a:rPr lang="zh-CN" altLang="en-US" dirty="0">
                <a:solidFill>
                  <a:srgbClr val="FF0000"/>
                </a:solidFill>
              </a:rPr>
              <a:t>：</a:t>
            </a:r>
            <a:r>
              <a:rPr lang="en-US" altLang="zh-CN" dirty="0">
                <a:solidFill>
                  <a:srgbClr val="FF0000"/>
                </a:solidFill>
              </a:rPr>
              <a:t>stochastic Face Shift </a:t>
            </a:r>
            <a:r>
              <a:rPr lang="en-US" altLang="zh-CN" dirty="0" smtClean="0">
                <a:solidFill>
                  <a:srgbClr val="FF0000"/>
                </a:solidFill>
              </a:rPr>
              <a:t>Jittering</a:t>
            </a:r>
          </a:p>
          <a:p>
            <a:pPr lvl="2"/>
            <a:r>
              <a:rPr lang="en-US" altLang="zh-CN" b="1" dirty="0"/>
              <a:t>HFC</a:t>
            </a:r>
            <a:r>
              <a:rPr lang="zh-CN" altLang="en-US" dirty="0"/>
              <a:t>：</a:t>
            </a:r>
            <a:r>
              <a:rPr lang="en-US" altLang="zh-CN" dirty="0"/>
              <a:t>Hard Face Compensation</a:t>
            </a:r>
            <a:endParaRPr lang="en-US" altLang="zh-CN" dirty="0" smtClean="0"/>
          </a:p>
          <a:p>
            <a:pPr lvl="2"/>
            <a:endParaRPr lang="en-US" altLang="zh-CN" dirty="0" smtClean="0"/>
          </a:p>
          <a:p>
            <a:pPr lvl="1"/>
            <a:endParaRPr lang="en-US" altLang="zh-CN" dirty="0" smtClean="0"/>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pic>
        <p:nvPicPr>
          <p:cNvPr id="8" name="图片 7"/>
          <p:cNvPicPr>
            <a:picLocks noChangeAspect="1"/>
          </p:cNvPicPr>
          <p:nvPr/>
        </p:nvPicPr>
        <p:blipFill>
          <a:blip r:embed="rId4"/>
          <a:stretch>
            <a:fillRect/>
          </a:stretch>
        </p:blipFill>
        <p:spPr>
          <a:xfrm>
            <a:off x="6034986" y="2771529"/>
            <a:ext cx="5781377" cy="2048656"/>
          </a:xfrm>
          <a:prstGeom prst="rect">
            <a:avLst/>
          </a:prstGeom>
        </p:spPr>
      </p:pic>
    </p:spTree>
    <p:extLst>
      <p:ext uri="{BB962C8B-B14F-4D97-AF65-F5344CB8AC3E}">
        <p14:creationId xmlns:p14="http://schemas.microsoft.com/office/powerpoint/2010/main" val="515931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8</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1. </a:t>
            </a:r>
            <a:r>
              <a:rPr lang="en-US" altLang="zh-CN" sz="4000" dirty="0"/>
              <a:t>Dataset/Benchmark</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225664" cy="4708525"/>
          </a:xfrm>
        </p:spPr>
        <p:txBody>
          <a:bodyPr/>
          <a:lstStyle/>
          <a:p>
            <a:r>
              <a:rPr lang="en-US" altLang="zh-CN" dirty="0" smtClean="0"/>
              <a:t>1.2  </a:t>
            </a:r>
            <a:r>
              <a:rPr lang="en-US" altLang="zh-CN" dirty="0"/>
              <a:t>UMCS2010_FDDB</a:t>
            </a:r>
            <a:endParaRPr lang="en-US" altLang="zh-CN" dirty="0" smtClean="0"/>
          </a:p>
          <a:p>
            <a:pPr lvl="1"/>
            <a:endParaRPr lang="en-US" altLang="zh-CN" b="1" dirty="0" smtClean="0"/>
          </a:p>
          <a:p>
            <a:pPr lvl="1"/>
            <a:r>
              <a:rPr lang="en-US" altLang="zh-CN" dirty="0"/>
              <a:t>2845 images with a total of 5171 </a:t>
            </a:r>
            <a:r>
              <a:rPr lang="en-US" altLang="zh-CN" dirty="0" smtClean="0"/>
              <a:t>faces from Yahoo News</a:t>
            </a:r>
          </a:p>
          <a:p>
            <a:pPr lvl="1"/>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r>
              <a:rPr lang="en-US" altLang="zh-CN" dirty="0" smtClean="0"/>
              <a:t>Disadvantages</a:t>
            </a:r>
          </a:p>
          <a:p>
            <a:pPr lvl="2"/>
            <a:r>
              <a:rPr lang="en-US" altLang="zh-CN" dirty="0" smtClean="0"/>
              <a:t>All celebrities, deviations </a:t>
            </a:r>
            <a:r>
              <a:rPr lang="en-US" altLang="zh-CN" dirty="0"/>
              <a:t>from the real </a:t>
            </a:r>
            <a:r>
              <a:rPr lang="en-US" altLang="zh-CN" dirty="0" smtClean="0"/>
              <a:t>scene</a:t>
            </a:r>
          </a:p>
          <a:p>
            <a:pPr lvl="2"/>
            <a:r>
              <a:rPr lang="en-US" altLang="zh-CN" dirty="0" smtClean="0"/>
              <a:t>Oval </a:t>
            </a:r>
            <a:r>
              <a:rPr lang="en-US" altLang="zh-CN" dirty="0"/>
              <a:t>boxes </a:t>
            </a:r>
            <a:r>
              <a:rPr lang="en-US" altLang="zh-CN" dirty="0" smtClean="0"/>
              <a:t>label instead </a:t>
            </a:r>
            <a:r>
              <a:rPr lang="en-US" altLang="zh-CN" dirty="0"/>
              <a:t>of rectangular </a:t>
            </a:r>
            <a:r>
              <a:rPr lang="en-US" altLang="zh-CN" dirty="0" err="1"/>
              <a:t>bbox</a:t>
            </a:r>
            <a:endParaRPr lang="en-US" altLang="zh-CN" dirty="0" smtClean="0"/>
          </a:p>
          <a:p>
            <a:pPr lvl="2"/>
            <a:endParaRPr lang="zh-CN" altLang="en-US" dirty="0"/>
          </a:p>
        </p:txBody>
      </p:sp>
      <p:pic>
        <p:nvPicPr>
          <p:cNvPr id="5" name="图片 4"/>
          <p:cNvPicPr>
            <a:picLocks noChangeAspect="1"/>
          </p:cNvPicPr>
          <p:nvPr/>
        </p:nvPicPr>
        <p:blipFill>
          <a:blip r:embed="rId3"/>
          <a:stretch>
            <a:fillRect/>
          </a:stretch>
        </p:blipFill>
        <p:spPr>
          <a:xfrm>
            <a:off x="3340989" y="2833495"/>
            <a:ext cx="6029325" cy="1600200"/>
          </a:xfrm>
          <a:prstGeom prst="rect">
            <a:avLst/>
          </a:prstGeom>
        </p:spPr>
      </p:pic>
    </p:spTree>
    <p:extLst>
      <p:ext uri="{BB962C8B-B14F-4D97-AF65-F5344CB8AC3E}">
        <p14:creationId xmlns:p14="http://schemas.microsoft.com/office/powerpoint/2010/main" val="9487417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80</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8523391" cy="4708525"/>
          </a:xfrm>
        </p:spPr>
        <p:txBody>
          <a:bodyPr/>
          <a:lstStyle/>
          <a:p>
            <a:r>
              <a:rPr lang="en-US" altLang="zh-CN" dirty="0" smtClean="0"/>
              <a:t>4.5.5.3  </a:t>
            </a:r>
            <a:r>
              <a:rPr lang="en-US" altLang="zh-CN" dirty="0" smtClean="0">
                <a:solidFill>
                  <a:srgbClr val="FF0000"/>
                </a:solidFill>
              </a:rPr>
              <a:t>ARXIV2018_Light-Head</a:t>
            </a:r>
            <a:r>
              <a:rPr lang="en-US" altLang="zh-CN" dirty="0" smtClean="0"/>
              <a:t> </a:t>
            </a:r>
            <a:r>
              <a:rPr lang="en-US" altLang="zh-CN" dirty="0">
                <a:solidFill>
                  <a:srgbClr val="FF0000"/>
                </a:solidFill>
              </a:rPr>
              <a:t>R-CNN</a:t>
            </a:r>
            <a:endParaRPr lang="en-US" altLang="zh-CN" dirty="0" smtClean="0">
              <a:solidFill>
                <a:srgbClr val="FF0000"/>
              </a:solidFill>
            </a:endParaRPr>
          </a:p>
          <a:p>
            <a:pPr lvl="1"/>
            <a:r>
              <a:rPr lang="en-US" altLang="zh-CN" dirty="0" smtClean="0"/>
              <a:t>Spotlight</a:t>
            </a:r>
          </a:p>
          <a:p>
            <a:pPr lvl="2"/>
            <a:r>
              <a:rPr lang="en-US" altLang="zh-CN" b="1" dirty="0" smtClean="0"/>
              <a:t>Fast</a:t>
            </a:r>
            <a:r>
              <a:rPr lang="zh-CN" altLang="en-US" dirty="0" smtClean="0"/>
              <a:t>：</a:t>
            </a:r>
            <a:r>
              <a:rPr lang="en-US" altLang="zh-CN" dirty="0" smtClean="0"/>
              <a:t>Faster than most 1-stage methods</a:t>
            </a:r>
          </a:p>
          <a:p>
            <a:pPr lvl="2"/>
            <a:endParaRPr lang="en-US" altLang="zh-CN" dirty="0" smtClean="0"/>
          </a:p>
          <a:p>
            <a:pPr lvl="1"/>
            <a:endParaRPr lang="en-US" altLang="zh-CN" dirty="0" smtClean="0"/>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pic>
        <p:nvPicPr>
          <p:cNvPr id="11266" name="Picture 2" descr="https://img-blog.csdn.net/20171204104220169?watermark/2/text/aHR0cDovL2Jsb2cuY3Nkbi5uZXQvRGx5bGR4d2w=/font/5a6L5L2T/fontsize/400/fill/I0JBQkFCMA==/dissolve/70/gravity/SouthE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2234" y="1220757"/>
            <a:ext cx="4857750" cy="518160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img-blog.csdn.net/20171204191013765?watermark/2/text/aHR0cDovL2Jsb2cuY3Nkbi5uZXQvRGx5bGR4d2w=/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806" y="2684756"/>
            <a:ext cx="4897041" cy="408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3783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81</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783706" cy="4708525"/>
          </a:xfrm>
        </p:spPr>
        <p:txBody>
          <a:bodyPr/>
          <a:lstStyle/>
          <a:p>
            <a:r>
              <a:rPr lang="en-US" altLang="zh-CN" dirty="0" smtClean="0"/>
              <a:t>4.5.6  CVPR2018_SNIP(</a:t>
            </a:r>
            <a:r>
              <a:rPr lang="en-US" altLang="zh-CN" dirty="0" err="1" smtClean="0"/>
              <a:t>CVPR_Oral</a:t>
            </a:r>
            <a:r>
              <a:rPr lang="en-US" altLang="zh-CN" dirty="0" smtClean="0"/>
              <a:t>)</a:t>
            </a:r>
          </a:p>
          <a:p>
            <a:pPr lvl="1"/>
            <a:r>
              <a:rPr lang="en-US" altLang="zh-CN" dirty="0" smtClean="0"/>
              <a:t>Spotlight</a:t>
            </a:r>
          </a:p>
          <a:p>
            <a:pPr lvl="2"/>
            <a:r>
              <a:rPr lang="en-US" altLang="zh-CN" dirty="0" smtClean="0"/>
              <a:t>Scale Normalize for Image Pyramids</a:t>
            </a:r>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pic>
        <p:nvPicPr>
          <p:cNvPr id="6" name="图片 5"/>
          <p:cNvPicPr>
            <a:picLocks noChangeAspect="1"/>
          </p:cNvPicPr>
          <p:nvPr/>
        </p:nvPicPr>
        <p:blipFill>
          <a:blip r:embed="rId3"/>
          <a:stretch>
            <a:fillRect/>
          </a:stretch>
        </p:blipFill>
        <p:spPr>
          <a:xfrm>
            <a:off x="2328481" y="2823644"/>
            <a:ext cx="7535037" cy="3434878"/>
          </a:xfrm>
          <a:prstGeom prst="rect">
            <a:avLst/>
          </a:prstGeom>
        </p:spPr>
      </p:pic>
    </p:spTree>
    <p:extLst>
      <p:ext uri="{BB962C8B-B14F-4D97-AF65-F5344CB8AC3E}">
        <p14:creationId xmlns:p14="http://schemas.microsoft.com/office/powerpoint/2010/main" val="4165238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82</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4. </a:t>
            </a:r>
            <a:r>
              <a:rPr lang="en-US" altLang="zh-CN" sz="4000" dirty="0"/>
              <a:t>CNN-based Solution – </a:t>
            </a:r>
            <a:r>
              <a:rPr lang="en-US" altLang="zh-CN" sz="4000" dirty="0" smtClean="0"/>
              <a:t>2 stages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783706" cy="4708525"/>
          </a:xfrm>
        </p:spPr>
        <p:txBody>
          <a:bodyPr/>
          <a:lstStyle/>
          <a:p>
            <a:r>
              <a:rPr lang="en-US" altLang="zh-CN" dirty="0" smtClean="0"/>
              <a:t>4.5.7  </a:t>
            </a:r>
            <a:r>
              <a:rPr lang="en-US" altLang="zh-CN" dirty="0"/>
              <a:t>CVPR2018_Cascade </a:t>
            </a:r>
            <a:r>
              <a:rPr lang="en-US" altLang="zh-CN" dirty="0" smtClean="0"/>
              <a:t>R-CNN</a:t>
            </a:r>
          </a:p>
          <a:p>
            <a:pPr lvl="1"/>
            <a:r>
              <a:rPr lang="en-US" altLang="zh-CN" dirty="0" smtClean="0"/>
              <a:t>Spotlight</a:t>
            </a:r>
          </a:p>
          <a:p>
            <a:pPr lvl="2"/>
            <a:r>
              <a:rPr lang="en-US" altLang="zh-CN" dirty="0"/>
              <a:t>Cascade </a:t>
            </a:r>
            <a:r>
              <a:rPr lang="en-US" altLang="zh-CN" dirty="0" smtClean="0"/>
              <a:t>RCNN(d)</a:t>
            </a:r>
          </a:p>
        </p:txBody>
      </p:sp>
      <p:sp>
        <p:nvSpPr>
          <p:cNvPr id="7" name="矩形 6"/>
          <p:cNvSpPr/>
          <p:nvPr/>
        </p:nvSpPr>
        <p:spPr>
          <a:xfrm>
            <a:off x="5971607" y="3244334"/>
            <a:ext cx="248786" cy="369332"/>
          </a:xfrm>
          <a:prstGeom prst="rect">
            <a:avLst/>
          </a:prstGeom>
        </p:spPr>
        <p:txBody>
          <a:bodyPr wrap="none">
            <a:spAutoFit/>
          </a:bodyPr>
          <a:lstStyle/>
          <a:p>
            <a:r>
              <a:rPr lang="zh-CN" altLang="en-US" dirty="0"/>
              <a:t> </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8" name="矩形 7"/>
          <p:cNvSpPr/>
          <p:nvPr/>
        </p:nvSpPr>
        <p:spPr>
          <a:xfrm>
            <a:off x="5971607" y="3244334"/>
            <a:ext cx="248786" cy="369332"/>
          </a:xfrm>
          <a:prstGeom prst="rect">
            <a:avLst/>
          </a:prstGeom>
        </p:spPr>
        <p:txBody>
          <a:bodyPr wrap="none">
            <a:spAutoFit/>
          </a:bodyPr>
          <a:lstStyle/>
          <a:p>
            <a:r>
              <a:rPr lang="zh-CN" altLang="en-US" dirty="0"/>
              <a:t> </a:t>
            </a:r>
          </a:p>
        </p:txBody>
      </p:sp>
      <p:pic>
        <p:nvPicPr>
          <p:cNvPr id="9" name="图片 8"/>
          <p:cNvPicPr>
            <a:picLocks noChangeAspect="1"/>
          </p:cNvPicPr>
          <p:nvPr/>
        </p:nvPicPr>
        <p:blipFill>
          <a:blip r:embed="rId3"/>
          <a:stretch>
            <a:fillRect/>
          </a:stretch>
        </p:blipFill>
        <p:spPr>
          <a:xfrm>
            <a:off x="1133475" y="3410112"/>
            <a:ext cx="10534650" cy="2781300"/>
          </a:xfrm>
          <a:prstGeom prst="rect">
            <a:avLst/>
          </a:prstGeom>
        </p:spPr>
      </p:pic>
    </p:spTree>
    <p:extLst>
      <p:ext uri="{BB962C8B-B14F-4D97-AF65-F5344CB8AC3E}">
        <p14:creationId xmlns:p14="http://schemas.microsoft.com/office/powerpoint/2010/main" val="14769048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83</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5. Conclusions</a:t>
            </a:r>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9139566" cy="4708525"/>
          </a:xfrm>
        </p:spPr>
        <p:txBody>
          <a:bodyPr/>
          <a:lstStyle/>
          <a:p>
            <a:r>
              <a:rPr lang="en-US" altLang="zh-CN" dirty="0" smtClean="0"/>
              <a:t>5.1 Baseline</a:t>
            </a:r>
          </a:p>
          <a:p>
            <a:r>
              <a:rPr lang="en-US" altLang="zh-CN" dirty="0" smtClean="0"/>
              <a:t>5.2 Best Performance</a:t>
            </a:r>
          </a:p>
          <a:p>
            <a:r>
              <a:rPr lang="en-US" altLang="zh-CN" dirty="0" smtClean="0"/>
              <a:t>5.3 Faster SOTA Choice</a:t>
            </a:r>
          </a:p>
          <a:p>
            <a:r>
              <a:rPr lang="en-US" altLang="zh-CN" dirty="0" smtClean="0"/>
              <a:t>5.4 Most insightful paper</a:t>
            </a:r>
          </a:p>
          <a:p>
            <a:r>
              <a:rPr lang="en-US" altLang="zh-CN" dirty="0" smtClean="0"/>
              <a:t>5.5 Fit for mobile phone</a:t>
            </a:r>
          </a:p>
          <a:p>
            <a:r>
              <a:rPr lang="en-US" altLang="zh-CN" dirty="0" smtClean="0"/>
              <a:t>5.6 Tricks</a:t>
            </a:r>
          </a:p>
          <a:p>
            <a:r>
              <a:rPr lang="en-US" altLang="zh-CN" dirty="0" smtClean="0"/>
              <a:t>5.7 Benchmark</a:t>
            </a:r>
          </a:p>
          <a:p>
            <a:r>
              <a:rPr lang="en-US" altLang="zh-CN" dirty="0" smtClean="0"/>
              <a:t>5.8 Our choice?</a:t>
            </a:r>
          </a:p>
          <a:p>
            <a:r>
              <a:rPr lang="en-US" altLang="zh-CN" dirty="0" smtClean="0"/>
              <a:t>5.9 What’s next?</a:t>
            </a:r>
            <a:endParaRPr lang="en-US" altLang="zh-CN" dirty="0"/>
          </a:p>
          <a:p>
            <a:endParaRPr lang="en-US" altLang="zh-CN" dirty="0" smtClean="0"/>
          </a:p>
          <a:p>
            <a:pPr lvl="1"/>
            <a:endParaRPr lang="en-US" altLang="zh-CN" dirty="0" smtClean="0"/>
          </a:p>
        </p:txBody>
      </p:sp>
    </p:spTree>
    <p:extLst>
      <p:ext uri="{BB962C8B-B14F-4D97-AF65-F5344CB8AC3E}">
        <p14:creationId xmlns:p14="http://schemas.microsoft.com/office/powerpoint/2010/main" val="1007090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84</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5.1 Baseline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7773377" cy="4708525"/>
          </a:xfrm>
        </p:spPr>
        <p:txBody>
          <a:bodyPr/>
          <a:lstStyle/>
          <a:p>
            <a:r>
              <a:rPr lang="en-US" altLang="zh-CN" dirty="0" smtClean="0"/>
              <a:t>SPL2016_MTCNN</a:t>
            </a:r>
          </a:p>
          <a:p>
            <a:pPr lvl="1"/>
            <a:endParaRPr lang="en-US" altLang="zh-CN" dirty="0" smtClean="0"/>
          </a:p>
          <a:p>
            <a:pPr lvl="1"/>
            <a:r>
              <a:rPr lang="en-US" altLang="zh-CN" dirty="0" smtClean="0"/>
              <a:t>Spotlight</a:t>
            </a:r>
          </a:p>
          <a:p>
            <a:pPr lvl="2"/>
            <a:r>
              <a:rPr lang="en-US" altLang="zh-CN" dirty="0" smtClean="0"/>
              <a:t>Joint detection and landmark</a:t>
            </a:r>
          </a:p>
          <a:p>
            <a:pPr lvl="2"/>
            <a:r>
              <a:rPr lang="en-US" altLang="zh-CN" dirty="0" smtClean="0"/>
              <a:t>CPU 16fps</a:t>
            </a:r>
          </a:p>
          <a:p>
            <a:pPr lvl="2"/>
            <a:endParaRPr lang="en-US" altLang="zh-CN" dirty="0" smtClean="0"/>
          </a:p>
          <a:p>
            <a:pPr lvl="1"/>
            <a:endParaRPr lang="en-US" altLang="zh-CN" dirty="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pic>
        <p:nvPicPr>
          <p:cNvPr id="8" name="图片 7"/>
          <p:cNvPicPr>
            <a:picLocks noChangeAspect="1"/>
          </p:cNvPicPr>
          <p:nvPr/>
        </p:nvPicPr>
        <p:blipFill>
          <a:blip r:embed="rId3"/>
          <a:stretch>
            <a:fillRect/>
          </a:stretch>
        </p:blipFill>
        <p:spPr>
          <a:xfrm>
            <a:off x="5660548" y="1008669"/>
            <a:ext cx="4488801" cy="5490649"/>
          </a:xfrm>
          <a:prstGeom prst="rect">
            <a:avLst/>
          </a:prstGeom>
        </p:spPr>
      </p:pic>
    </p:spTree>
    <p:extLst>
      <p:ext uri="{BB962C8B-B14F-4D97-AF65-F5344CB8AC3E}">
        <p14:creationId xmlns:p14="http://schemas.microsoft.com/office/powerpoint/2010/main" val="19768233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85</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5.2 Best Performance</a:t>
            </a:r>
          </a:p>
          <a:p>
            <a:endParaRPr lang="en-US" altLang="zh-CN" sz="4000" dirty="0"/>
          </a:p>
          <a:p>
            <a:endParaRPr lang="zh-CN" altLang="en-US" sz="4000" dirty="0"/>
          </a:p>
        </p:txBody>
      </p:sp>
      <p:sp>
        <p:nvSpPr>
          <p:cNvPr id="4" name="文本占位符 3"/>
          <p:cNvSpPr>
            <a:spLocks noGrp="1"/>
          </p:cNvSpPr>
          <p:nvPr>
            <p:ph type="body" sz="quarter" idx="14"/>
          </p:nvPr>
        </p:nvSpPr>
        <p:spPr>
          <a:xfrm>
            <a:off x="394577" y="1279333"/>
            <a:ext cx="10896721" cy="4708525"/>
          </a:xfrm>
        </p:spPr>
        <p:txBody>
          <a:bodyPr/>
          <a:lstStyle/>
          <a:p>
            <a:r>
              <a:rPr lang="en-US" altLang="zh-CN" dirty="0" smtClean="0"/>
              <a:t>arxiv2018_SRN</a:t>
            </a:r>
          </a:p>
          <a:p>
            <a:pPr lvl="1"/>
            <a:r>
              <a:rPr lang="en-US" altLang="zh-CN" dirty="0" smtClean="0"/>
              <a:t>Spotlight:</a:t>
            </a:r>
          </a:p>
          <a:p>
            <a:pPr lvl="2"/>
            <a:r>
              <a:rPr lang="en-US" altLang="zh-CN" dirty="0" smtClean="0">
                <a:solidFill>
                  <a:srgbClr val="FF0000"/>
                </a:solidFill>
              </a:rPr>
              <a:t>RFE</a:t>
            </a:r>
          </a:p>
          <a:p>
            <a:pPr lvl="2"/>
            <a:endParaRPr lang="en-US" altLang="zh-CN" dirty="0">
              <a:solidFill>
                <a:srgbClr val="FF0000"/>
              </a:solidFill>
            </a:endParaRPr>
          </a:p>
          <a:p>
            <a:pPr lvl="2"/>
            <a:r>
              <a:rPr lang="en-US" altLang="zh-CN" dirty="0" smtClean="0"/>
              <a:t>Latest SOTA(Until 2018/10)</a:t>
            </a:r>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5971607" y="3244334"/>
            <a:ext cx="248786" cy="369332"/>
          </a:xfrm>
          <a:prstGeom prst="rect">
            <a:avLst/>
          </a:prstGeom>
        </p:spPr>
        <p:txBody>
          <a:bodyPr wrap="none">
            <a:spAutoFit/>
          </a:bodyPr>
          <a:lstStyle/>
          <a:p>
            <a:r>
              <a:rPr lang="zh-CN" altLang="en-US" dirty="0"/>
              <a:t> </a:t>
            </a:r>
          </a:p>
        </p:txBody>
      </p:sp>
      <p:sp>
        <p:nvSpPr>
          <p:cNvPr id="11" name="矩形 10"/>
          <p:cNvSpPr/>
          <p:nvPr/>
        </p:nvSpPr>
        <p:spPr>
          <a:xfrm>
            <a:off x="5971607" y="3244334"/>
            <a:ext cx="248786" cy="369332"/>
          </a:xfrm>
          <a:prstGeom prst="rect">
            <a:avLst/>
          </a:prstGeom>
        </p:spPr>
        <p:txBody>
          <a:bodyPr wrap="none">
            <a:spAutoFit/>
          </a:bodyPr>
          <a:lstStyle/>
          <a:p>
            <a:r>
              <a:rPr lang="zh-CN" altLang="en-US" dirty="0"/>
              <a:t> </a:t>
            </a:r>
          </a:p>
        </p:txBody>
      </p:sp>
      <p:sp>
        <p:nvSpPr>
          <p:cNvPr id="13" name="矩形 12"/>
          <p:cNvSpPr/>
          <p:nvPr/>
        </p:nvSpPr>
        <p:spPr>
          <a:xfrm>
            <a:off x="5971607" y="3244334"/>
            <a:ext cx="248786" cy="369332"/>
          </a:xfrm>
          <a:prstGeom prst="rect">
            <a:avLst/>
          </a:prstGeom>
        </p:spPr>
        <p:txBody>
          <a:bodyPr wrap="none">
            <a:spAutoFit/>
          </a:bodyPr>
          <a:lstStyle/>
          <a:p>
            <a:r>
              <a:rPr lang="zh-CN" altLang="en-US" dirty="0"/>
              <a:t> </a:t>
            </a:r>
          </a:p>
        </p:txBody>
      </p:sp>
      <p:pic>
        <p:nvPicPr>
          <p:cNvPr id="7" name="图片 6"/>
          <p:cNvPicPr>
            <a:picLocks noChangeAspect="1"/>
          </p:cNvPicPr>
          <p:nvPr/>
        </p:nvPicPr>
        <p:blipFill>
          <a:blip r:embed="rId3"/>
          <a:stretch>
            <a:fillRect/>
          </a:stretch>
        </p:blipFill>
        <p:spPr>
          <a:xfrm>
            <a:off x="4920156" y="1707761"/>
            <a:ext cx="6844836" cy="3220704"/>
          </a:xfrm>
          <a:prstGeom prst="rect">
            <a:avLst/>
          </a:prstGeom>
        </p:spPr>
      </p:pic>
    </p:spTree>
    <p:extLst>
      <p:ext uri="{BB962C8B-B14F-4D97-AF65-F5344CB8AC3E}">
        <p14:creationId xmlns:p14="http://schemas.microsoft.com/office/powerpoint/2010/main" val="41174454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86</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5.3 Faster SOTA Choice</a:t>
            </a:r>
          </a:p>
          <a:p>
            <a:endParaRPr lang="en-US" altLang="zh-CN" sz="4000" dirty="0"/>
          </a:p>
          <a:p>
            <a:endParaRPr lang="zh-CN" altLang="en-US" sz="4000" dirty="0"/>
          </a:p>
        </p:txBody>
      </p:sp>
      <p:sp>
        <p:nvSpPr>
          <p:cNvPr id="4" name="文本占位符 3"/>
          <p:cNvSpPr>
            <a:spLocks noGrp="1"/>
          </p:cNvSpPr>
          <p:nvPr>
            <p:ph type="body" sz="quarter" idx="14"/>
          </p:nvPr>
        </p:nvSpPr>
        <p:spPr>
          <a:xfrm>
            <a:off x="394579" y="1279333"/>
            <a:ext cx="7422308" cy="4708525"/>
          </a:xfrm>
        </p:spPr>
        <p:txBody>
          <a:bodyPr/>
          <a:lstStyle/>
          <a:p>
            <a:r>
              <a:rPr lang="en-US" altLang="zh-CN" b="1" dirty="0" smtClean="0"/>
              <a:t>IJCB2017_FaceBoxes</a:t>
            </a:r>
          </a:p>
          <a:p>
            <a:pPr lvl="1"/>
            <a:r>
              <a:rPr lang="en-US" altLang="zh-CN" dirty="0" smtClean="0"/>
              <a:t>Spotlight:</a:t>
            </a:r>
          </a:p>
          <a:p>
            <a:pPr lvl="2"/>
            <a:r>
              <a:rPr lang="en-US" altLang="zh-CN" dirty="0" smtClean="0"/>
              <a:t>CPU 20fps</a:t>
            </a:r>
          </a:p>
          <a:p>
            <a:pPr lvl="2"/>
            <a:r>
              <a:rPr lang="en-US" altLang="zh-CN" dirty="0" smtClean="0"/>
              <a:t>Anchor </a:t>
            </a:r>
            <a:r>
              <a:rPr lang="en-US" altLang="zh-CN" dirty="0"/>
              <a:t>dense sampling strategy</a:t>
            </a:r>
            <a:endParaRPr lang="en-US" altLang="zh-CN" dirty="0" smtClean="0"/>
          </a:p>
          <a:p>
            <a:pPr lvl="1"/>
            <a:r>
              <a:rPr lang="en-US" altLang="zh-CN" dirty="0" smtClean="0"/>
              <a:t>RPN + </a:t>
            </a:r>
            <a:r>
              <a:rPr lang="en-US" altLang="zh-CN" dirty="0" err="1" smtClean="0"/>
              <a:t>Featuremap</a:t>
            </a:r>
            <a:endParaRPr lang="en-US" altLang="zh-CN" dirty="0" smtClean="0"/>
          </a:p>
          <a:p>
            <a:pPr lvl="1"/>
            <a:endParaRPr lang="en-US" altLang="zh-CN" dirty="0"/>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2"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393" y="909800"/>
            <a:ext cx="4162781" cy="549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4278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87</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5.4 Most insightful paper</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5825815" cy="4708525"/>
          </a:xfrm>
        </p:spPr>
        <p:txBody>
          <a:bodyPr/>
          <a:lstStyle/>
          <a:p>
            <a:r>
              <a:rPr lang="en-US" altLang="zh-CN" b="1" dirty="0" smtClean="0"/>
              <a:t>arxiv2018_PyramidBox</a:t>
            </a:r>
          </a:p>
          <a:p>
            <a:pPr lvl="1"/>
            <a:endParaRPr lang="en-US" altLang="zh-CN" dirty="0" smtClean="0"/>
          </a:p>
          <a:p>
            <a:pPr lvl="1"/>
            <a:r>
              <a:rPr lang="en-US" altLang="zh-CN" dirty="0" smtClean="0"/>
              <a:t>Spotlight:</a:t>
            </a:r>
          </a:p>
          <a:p>
            <a:pPr lvl="2"/>
            <a:r>
              <a:rPr lang="en-US" altLang="zh-CN" dirty="0" smtClean="0">
                <a:solidFill>
                  <a:srgbClr val="FF0000"/>
                </a:solidFill>
              </a:rPr>
              <a:t>DAS</a:t>
            </a:r>
            <a:r>
              <a:rPr lang="zh-CN" altLang="en-US" dirty="0"/>
              <a:t>：</a:t>
            </a:r>
            <a:r>
              <a:rPr lang="en-US" altLang="zh-CN" dirty="0" smtClean="0"/>
              <a:t>Data-anchor-sampling</a:t>
            </a:r>
          </a:p>
          <a:p>
            <a:pPr lvl="2"/>
            <a:r>
              <a:rPr lang="en-US" altLang="zh-CN" dirty="0" smtClean="0">
                <a:solidFill>
                  <a:srgbClr val="FF0000"/>
                </a:solidFill>
              </a:rPr>
              <a:t>Pyramid Anchors</a:t>
            </a:r>
          </a:p>
          <a:p>
            <a:pPr lvl="2"/>
            <a:r>
              <a:rPr lang="en-US" altLang="zh-CN" dirty="0"/>
              <a:t>LFPN</a:t>
            </a:r>
            <a:r>
              <a:rPr lang="zh-CN" altLang="en-US" dirty="0"/>
              <a:t>：</a:t>
            </a:r>
            <a:r>
              <a:rPr lang="en-US" altLang="zh-CN" dirty="0"/>
              <a:t>Low-level Feature Pyramid </a:t>
            </a:r>
            <a:r>
              <a:rPr lang="en-US" altLang="zh-CN" dirty="0" smtClean="0"/>
              <a:t>Network</a:t>
            </a:r>
          </a:p>
          <a:p>
            <a:pPr lvl="2"/>
            <a:r>
              <a:rPr lang="en-US" altLang="zh-CN" dirty="0"/>
              <a:t>CPM</a:t>
            </a:r>
            <a:r>
              <a:rPr lang="zh-CN" altLang="en-US" dirty="0"/>
              <a:t>：</a:t>
            </a:r>
            <a:r>
              <a:rPr lang="en-US" altLang="zh-CN" dirty="0"/>
              <a:t>Context-sensitive Predict Module</a:t>
            </a:r>
            <a:endParaRPr lang="en-US" altLang="zh-CN" dirty="0" smtClean="0"/>
          </a:p>
          <a:p>
            <a:pPr lvl="1"/>
            <a:endParaRPr lang="en-US" altLang="zh-CN" dirty="0" smtClean="0"/>
          </a:p>
          <a:p>
            <a:pPr lvl="1"/>
            <a:endParaRPr lang="en-US" altLang="zh-CN" dirty="0"/>
          </a:p>
          <a:p>
            <a:pPr lvl="1"/>
            <a:r>
              <a:rPr lang="en-US" altLang="zh-CN" dirty="0"/>
              <a:t>SOTA until SRN</a:t>
            </a:r>
          </a:p>
          <a:p>
            <a:pPr lvl="1"/>
            <a:endParaRPr lang="en-US" altLang="zh-CN" dirty="0" smtClean="0"/>
          </a:p>
        </p:txBody>
      </p:sp>
      <p:sp>
        <p:nvSpPr>
          <p:cNvPr id="5" name="矩形 4"/>
          <p:cNvSpPr/>
          <p:nvPr/>
        </p:nvSpPr>
        <p:spPr>
          <a:xfrm>
            <a:off x="5971607" y="3244334"/>
            <a:ext cx="248786" cy="369332"/>
          </a:xfrm>
          <a:prstGeom prst="rect">
            <a:avLst/>
          </a:prstGeom>
        </p:spPr>
        <p:txBody>
          <a:bodyPr wrap="none">
            <a:spAutoFit/>
          </a:bodyPr>
          <a:lstStyle/>
          <a:p>
            <a:r>
              <a:rPr lang="zh-CN" altLang="en-US" dirty="0"/>
              <a:t> </a:t>
            </a:r>
          </a:p>
        </p:txBody>
      </p:sp>
      <p:sp>
        <p:nvSpPr>
          <p:cNvPr id="6" name="矩形 5"/>
          <p:cNvSpPr/>
          <p:nvPr/>
        </p:nvSpPr>
        <p:spPr>
          <a:xfrm>
            <a:off x="5971607" y="3244334"/>
            <a:ext cx="248786" cy="369332"/>
          </a:xfrm>
          <a:prstGeom prst="rect">
            <a:avLst/>
          </a:prstGeom>
        </p:spPr>
        <p:txBody>
          <a:bodyPr wrap="none">
            <a:spAutoFit/>
          </a:bodyPr>
          <a:lstStyle/>
          <a:p>
            <a:r>
              <a:rPr lang="zh-CN" altLang="en-US" dirty="0"/>
              <a:t> </a:t>
            </a:r>
          </a:p>
        </p:txBody>
      </p:sp>
      <p:sp>
        <p:nvSpPr>
          <p:cNvPr id="10" name="AutoShape 2" descr="https://images2017.cnblogs.com/blog/690218/201708/690218-20170829095750624-12356894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a:stretch>
            <a:fillRect/>
          </a:stretch>
        </p:blipFill>
        <p:spPr>
          <a:xfrm>
            <a:off x="5971607" y="1194919"/>
            <a:ext cx="6220393" cy="5446300"/>
          </a:xfrm>
          <a:prstGeom prst="rect">
            <a:avLst/>
          </a:prstGeom>
        </p:spPr>
      </p:pic>
    </p:spTree>
    <p:extLst>
      <p:ext uri="{BB962C8B-B14F-4D97-AF65-F5344CB8AC3E}">
        <p14:creationId xmlns:p14="http://schemas.microsoft.com/office/powerpoint/2010/main" val="2990922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88</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a:t>5.5 Fit for mobile phone</a:t>
            </a:r>
          </a:p>
          <a:p>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671980" y="1212658"/>
            <a:ext cx="9139566" cy="4708525"/>
          </a:xfrm>
        </p:spPr>
        <p:txBody>
          <a:bodyPr/>
          <a:lstStyle/>
          <a:p>
            <a:endParaRPr lang="en-US" altLang="zh-CN" dirty="0" smtClean="0"/>
          </a:p>
          <a:p>
            <a:r>
              <a:rPr lang="en-US" altLang="zh-CN" dirty="0" err="1" smtClean="0"/>
              <a:t>TinySSD</a:t>
            </a:r>
            <a:r>
              <a:rPr lang="en-US" altLang="zh-CN" dirty="0" smtClean="0"/>
              <a:t>(</a:t>
            </a:r>
            <a:r>
              <a:rPr lang="en-US" altLang="zh-CN" dirty="0" err="1" smtClean="0"/>
              <a:t>SqueezeNet</a:t>
            </a:r>
            <a:r>
              <a:rPr lang="en-US" altLang="zh-CN" dirty="0" smtClean="0"/>
              <a:t>)</a:t>
            </a:r>
          </a:p>
          <a:p>
            <a:r>
              <a:rPr lang="en-US" altLang="zh-CN" b="1" dirty="0" smtClean="0">
                <a:solidFill>
                  <a:srgbClr val="FF0000"/>
                </a:solidFill>
              </a:rPr>
              <a:t>MobileNetV2-SSDLite (Most popular) </a:t>
            </a:r>
          </a:p>
          <a:p>
            <a:r>
              <a:rPr lang="en-US" altLang="zh-CN" dirty="0" smtClean="0"/>
              <a:t>MobileNetV2-eSSD</a:t>
            </a:r>
          </a:p>
          <a:p>
            <a:r>
              <a:rPr lang="en-US" altLang="zh-CN" dirty="0" err="1" smtClean="0"/>
              <a:t>fastMTCNN</a:t>
            </a:r>
            <a:r>
              <a:rPr lang="en-US" altLang="zh-CN" dirty="0" smtClean="0"/>
              <a:t> (Fastest, but C++ code only)</a:t>
            </a:r>
          </a:p>
          <a:p>
            <a:r>
              <a:rPr lang="en-US" altLang="zh-CN" dirty="0" err="1" smtClean="0"/>
              <a:t>Pelee</a:t>
            </a:r>
            <a:r>
              <a:rPr lang="en-US" altLang="zh-CN" dirty="0"/>
              <a:t> </a:t>
            </a:r>
            <a:r>
              <a:rPr lang="en-US" altLang="zh-CN" dirty="0" smtClean="0"/>
              <a:t>(</a:t>
            </a:r>
            <a:r>
              <a:rPr lang="en-US" altLang="zh-CN" dirty="0" err="1" smtClean="0"/>
              <a:t>Caffe</a:t>
            </a:r>
            <a:r>
              <a:rPr lang="en-US" altLang="zh-CN" dirty="0" smtClean="0"/>
              <a:t> model only, slower than </a:t>
            </a:r>
            <a:r>
              <a:rPr lang="en-US" altLang="zh-CN" dirty="0" err="1" smtClean="0"/>
              <a:t>SSDLite</a:t>
            </a:r>
            <a:r>
              <a:rPr lang="en-US" altLang="zh-CN" dirty="0" smtClean="0"/>
              <a:t>)</a:t>
            </a:r>
          </a:p>
          <a:p>
            <a:r>
              <a:rPr lang="en-US" altLang="zh-CN" dirty="0" err="1" smtClean="0"/>
              <a:t>ShuffleNet</a:t>
            </a:r>
            <a:r>
              <a:rPr lang="en-US" altLang="zh-CN" dirty="0" smtClean="0"/>
              <a:t>(Face++, no source code)</a:t>
            </a:r>
          </a:p>
          <a:p>
            <a:r>
              <a:rPr lang="en-US" altLang="zh-CN" dirty="0"/>
              <a:t>Fire </a:t>
            </a:r>
            <a:r>
              <a:rPr lang="en-US" altLang="zh-CN" dirty="0" smtClean="0"/>
              <a:t>SSD(</a:t>
            </a:r>
            <a:r>
              <a:rPr lang="en-US" altLang="zh-CN" dirty="0" err="1" smtClean="0"/>
              <a:t>SqueezeNet</a:t>
            </a:r>
            <a:r>
              <a:rPr lang="en-US" altLang="zh-CN" dirty="0" smtClean="0"/>
              <a:t>, the only </a:t>
            </a:r>
            <a:r>
              <a:rPr lang="en-US" altLang="zh-CN" dirty="0" err="1" smtClean="0"/>
              <a:t>mAP</a:t>
            </a:r>
            <a:r>
              <a:rPr lang="en-US" altLang="zh-CN" dirty="0" smtClean="0"/>
              <a:t> pass 70%, 1/3 speed of MobilenetV1)</a:t>
            </a:r>
            <a:endParaRPr lang="en-US" altLang="zh-CN" dirty="0"/>
          </a:p>
          <a:p>
            <a:pPr lvl="1"/>
            <a:endParaRPr lang="en-US" altLang="zh-CN" dirty="0" smtClean="0"/>
          </a:p>
          <a:p>
            <a:pPr lvl="1"/>
            <a:endParaRPr lang="en-US" altLang="zh-CN" dirty="0" smtClean="0"/>
          </a:p>
        </p:txBody>
      </p:sp>
    </p:spTree>
    <p:extLst>
      <p:ext uri="{BB962C8B-B14F-4D97-AF65-F5344CB8AC3E}">
        <p14:creationId xmlns:p14="http://schemas.microsoft.com/office/powerpoint/2010/main" val="33669936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89</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5.6 </a:t>
            </a:r>
            <a:r>
              <a:rPr lang="en-US" altLang="zh-CN" sz="4000" dirty="0"/>
              <a:t>Tricks</a:t>
            </a:r>
          </a:p>
          <a:p>
            <a:endParaRPr lang="en-US" altLang="zh-CN" sz="4000" dirty="0"/>
          </a:p>
          <a:p>
            <a:endParaRPr lang="zh-CN" altLang="en-US" sz="4000" dirty="0"/>
          </a:p>
        </p:txBody>
      </p:sp>
      <p:sp>
        <p:nvSpPr>
          <p:cNvPr id="4" name="文本占位符 3"/>
          <p:cNvSpPr>
            <a:spLocks noGrp="1"/>
          </p:cNvSpPr>
          <p:nvPr>
            <p:ph type="body" sz="quarter" idx="14"/>
          </p:nvPr>
        </p:nvSpPr>
        <p:spPr>
          <a:xfrm>
            <a:off x="642228" y="1288858"/>
            <a:ext cx="11549772" cy="4708525"/>
          </a:xfrm>
        </p:spPr>
        <p:txBody>
          <a:bodyPr/>
          <a:lstStyle/>
          <a:p>
            <a:r>
              <a:rPr lang="en-US" altLang="zh-CN" dirty="0" smtClean="0"/>
              <a:t>Loss function 	– Focal loss?</a:t>
            </a:r>
          </a:p>
          <a:p>
            <a:r>
              <a:rPr lang="en-US" altLang="zh-CN" dirty="0" smtClean="0"/>
              <a:t>Data Augment 	– </a:t>
            </a:r>
            <a:r>
              <a:rPr lang="en-US" altLang="zh-CN" dirty="0" err="1" smtClean="0"/>
              <a:t>AutoAugment</a:t>
            </a:r>
            <a:endParaRPr lang="en-US" altLang="zh-CN" dirty="0" smtClean="0"/>
          </a:p>
          <a:p>
            <a:r>
              <a:rPr lang="en-US" altLang="zh-CN" dirty="0" smtClean="0"/>
              <a:t>Quantization 	– mimicking</a:t>
            </a:r>
            <a:r>
              <a:rPr lang="en-US" altLang="zh-CN" dirty="0"/>
              <a:t>,</a:t>
            </a:r>
            <a:r>
              <a:rPr lang="en-US" altLang="zh-CN" dirty="0" smtClean="0"/>
              <a:t> </a:t>
            </a:r>
            <a:r>
              <a:rPr lang="en-US" altLang="zh-CN" dirty="0"/>
              <a:t>Ternary weight networks (TWN), Binary Neural Networks (BNN), XNOR-net, </a:t>
            </a:r>
            <a:r>
              <a:rPr lang="en-US" altLang="zh-CN" dirty="0" smtClean="0"/>
              <a:t>Deep </a:t>
            </a:r>
            <a:r>
              <a:rPr lang="en-US" altLang="zh-CN" dirty="0"/>
              <a:t>Compression</a:t>
            </a:r>
            <a:endParaRPr lang="en-US" altLang="zh-CN" dirty="0" smtClean="0"/>
          </a:p>
          <a:p>
            <a:r>
              <a:rPr lang="en-US" altLang="zh-CN" dirty="0" smtClean="0"/>
              <a:t>Distillation</a:t>
            </a:r>
            <a:r>
              <a:rPr lang="en-US" altLang="zh-CN" dirty="0"/>
              <a:t> </a:t>
            </a:r>
            <a:r>
              <a:rPr lang="en-US" altLang="zh-CN" dirty="0" smtClean="0"/>
              <a:t>	– </a:t>
            </a:r>
            <a:r>
              <a:rPr lang="en-US" altLang="zh-CN" dirty="0"/>
              <a:t>light-head </a:t>
            </a:r>
            <a:r>
              <a:rPr lang="en-US" altLang="zh-CN" dirty="0" err="1"/>
              <a:t>rfcn</a:t>
            </a:r>
            <a:endParaRPr lang="en-US" altLang="zh-CN" dirty="0" smtClean="0"/>
          </a:p>
          <a:p>
            <a:r>
              <a:rPr lang="en-US" altLang="zh-CN" dirty="0" smtClean="0"/>
              <a:t>NMS		– </a:t>
            </a:r>
            <a:r>
              <a:rPr lang="en-US" altLang="zh-CN" dirty="0"/>
              <a:t>Soft NMS</a:t>
            </a:r>
            <a:r>
              <a:rPr lang="zh-CN" altLang="en-US" dirty="0"/>
              <a:t>、</a:t>
            </a:r>
            <a:r>
              <a:rPr lang="en-US" altLang="zh-CN" dirty="0"/>
              <a:t>Softer NMS</a:t>
            </a:r>
            <a:r>
              <a:rPr lang="zh-CN" altLang="en-US" dirty="0"/>
              <a:t>、</a:t>
            </a:r>
            <a:r>
              <a:rPr lang="en-US" altLang="zh-CN" dirty="0"/>
              <a:t>IOU-Guided </a:t>
            </a:r>
            <a:r>
              <a:rPr lang="en-US" altLang="zh-CN" dirty="0" smtClean="0"/>
              <a:t>NMS</a:t>
            </a:r>
            <a:r>
              <a:rPr lang="zh-CN" altLang="en-US" dirty="0"/>
              <a:t> 、 </a:t>
            </a:r>
            <a:r>
              <a:rPr lang="en-US" altLang="zh-CN" dirty="0" smtClean="0">
                <a:solidFill>
                  <a:srgbClr val="FF0000"/>
                </a:solidFill>
              </a:rPr>
              <a:t>Relation Networks</a:t>
            </a:r>
          </a:p>
          <a:p>
            <a:r>
              <a:rPr lang="en-US" altLang="zh-CN" dirty="0" smtClean="0"/>
              <a:t>Faster network	– </a:t>
            </a:r>
            <a:r>
              <a:rPr lang="en-US" altLang="zh-CN" dirty="0">
                <a:hlinkClick r:id="rId3"/>
              </a:rPr>
              <a:t>https://</a:t>
            </a:r>
            <a:r>
              <a:rPr lang="en-US" altLang="zh-CN" dirty="0" smtClean="0">
                <a:hlinkClick r:id="rId3"/>
              </a:rPr>
              <a:t>zhuanlan.zhihu.com/p/37074222</a:t>
            </a:r>
            <a:endParaRPr lang="en-US" altLang="zh-CN" dirty="0" smtClean="0"/>
          </a:p>
          <a:p>
            <a:endParaRPr lang="en-US" altLang="zh-CN" dirty="0" smtClean="0"/>
          </a:p>
          <a:p>
            <a:endParaRPr lang="en-US" altLang="zh-CN" dirty="0"/>
          </a:p>
          <a:p>
            <a:r>
              <a:rPr lang="en-US" altLang="zh-CN" dirty="0" smtClean="0"/>
              <a:t>machine-learning-yearning</a:t>
            </a:r>
          </a:p>
          <a:p>
            <a:pPr lvl="1"/>
            <a:r>
              <a:rPr lang="en-US" altLang="zh-CN" dirty="0"/>
              <a:t>https://accepteddoge.github.io/machine-learning-yearning-cn/docs/home/</a:t>
            </a:r>
            <a:endParaRPr lang="en-US" altLang="zh-CN" dirty="0" smtClean="0"/>
          </a:p>
          <a:p>
            <a:endParaRPr lang="en-US" altLang="zh-CN" dirty="0"/>
          </a:p>
          <a:p>
            <a:endParaRPr lang="en-US" altLang="zh-CN" dirty="0" smtClean="0"/>
          </a:p>
        </p:txBody>
      </p:sp>
    </p:spTree>
    <p:extLst>
      <p:ext uri="{BB962C8B-B14F-4D97-AF65-F5344CB8AC3E}">
        <p14:creationId xmlns:p14="http://schemas.microsoft.com/office/powerpoint/2010/main" val="278252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9</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1. </a:t>
            </a:r>
            <a:r>
              <a:rPr lang="en-US" altLang="zh-CN" sz="4000" dirty="0"/>
              <a:t>Dataset/Benchmark</a:t>
            </a:r>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10225664" cy="4708525"/>
          </a:xfrm>
        </p:spPr>
        <p:txBody>
          <a:bodyPr/>
          <a:lstStyle/>
          <a:p>
            <a:r>
              <a:rPr lang="en-US" altLang="zh-CN" dirty="0" smtClean="0"/>
              <a:t>1.3  </a:t>
            </a:r>
            <a:r>
              <a:rPr lang="en-US" altLang="zh-CN" dirty="0"/>
              <a:t>CVPR2012_AFW</a:t>
            </a:r>
            <a:endParaRPr lang="en-US" altLang="zh-CN" dirty="0" smtClean="0"/>
          </a:p>
          <a:p>
            <a:pPr lvl="1"/>
            <a:endParaRPr lang="en-US" altLang="zh-CN" b="1" dirty="0" smtClean="0"/>
          </a:p>
          <a:p>
            <a:pPr lvl="1"/>
            <a:r>
              <a:rPr lang="en-US" altLang="zh-CN" dirty="0"/>
              <a:t>205 images, 473 labeled faces, each labeled face contains a rectangular </a:t>
            </a:r>
            <a:r>
              <a:rPr lang="en-US" altLang="zh-CN" dirty="0" err="1"/>
              <a:t>bbox</a:t>
            </a:r>
            <a:r>
              <a:rPr lang="en-US" altLang="zh-CN" dirty="0"/>
              <a:t>, 6 landmarks, attitude angle, </a:t>
            </a:r>
            <a:r>
              <a:rPr lang="en-US" altLang="zh-CN" dirty="0" smtClean="0"/>
              <a:t>from Flickr</a:t>
            </a:r>
            <a:endParaRPr lang="en-US" altLang="zh-CN" dirty="0"/>
          </a:p>
          <a:p>
            <a:pPr lvl="1"/>
            <a:endParaRPr lang="en-US" altLang="zh-CN" dirty="0" smtClean="0"/>
          </a:p>
          <a:p>
            <a:pPr lvl="1"/>
            <a:endParaRPr lang="en-US" altLang="zh-CN" dirty="0"/>
          </a:p>
          <a:p>
            <a:pPr lvl="1"/>
            <a:endParaRPr lang="en-US" altLang="zh-CN" dirty="0" smtClean="0"/>
          </a:p>
          <a:p>
            <a:pPr lvl="1"/>
            <a:r>
              <a:rPr lang="en-US" altLang="zh-CN" dirty="0" smtClean="0"/>
              <a:t>Disadvantages</a:t>
            </a:r>
          </a:p>
          <a:p>
            <a:pPr lvl="2"/>
            <a:r>
              <a:rPr lang="en-US" altLang="zh-CN" dirty="0" smtClean="0"/>
              <a:t>Number of samples is too small</a:t>
            </a:r>
          </a:p>
          <a:p>
            <a:pPr lvl="2"/>
            <a:endParaRPr lang="zh-CN" altLang="en-US" dirty="0"/>
          </a:p>
        </p:txBody>
      </p:sp>
      <p:pic>
        <p:nvPicPr>
          <p:cNvPr id="6" name="图片 5"/>
          <p:cNvPicPr>
            <a:picLocks noChangeAspect="1"/>
          </p:cNvPicPr>
          <p:nvPr/>
        </p:nvPicPr>
        <p:blipFill>
          <a:blip r:embed="rId3"/>
          <a:stretch>
            <a:fillRect/>
          </a:stretch>
        </p:blipFill>
        <p:spPr>
          <a:xfrm>
            <a:off x="5507410" y="3035108"/>
            <a:ext cx="6029325" cy="2952750"/>
          </a:xfrm>
          <a:prstGeom prst="rect">
            <a:avLst/>
          </a:prstGeom>
        </p:spPr>
      </p:pic>
    </p:spTree>
    <p:extLst>
      <p:ext uri="{BB962C8B-B14F-4D97-AF65-F5344CB8AC3E}">
        <p14:creationId xmlns:p14="http://schemas.microsoft.com/office/powerpoint/2010/main" val="40599229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90</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5.7 Benchmark</a:t>
            </a:r>
            <a:endParaRPr lang="en-US" altLang="zh-CN" sz="4000" dirty="0"/>
          </a:p>
          <a:p>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9139566" cy="4708525"/>
          </a:xfrm>
        </p:spPr>
        <p:txBody>
          <a:bodyPr/>
          <a:lstStyle/>
          <a:p>
            <a:endParaRPr lang="en-US" altLang="zh-CN" dirty="0" smtClean="0"/>
          </a:p>
          <a:p>
            <a:pPr lvl="1"/>
            <a:r>
              <a:rPr lang="en-US" altLang="zh-CN" dirty="0" err="1" smtClean="0"/>
              <a:t>OvicBenchmarker</a:t>
            </a:r>
            <a:endParaRPr lang="en-US" altLang="zh-CN" dirty="0" smtClean="0"/>
          </a:p>
          <a:p>
            <a:pPr lvl="1"/>
            <a:endParaRPr lang="en-US" altLang="zh-CN" dirty="0"/>
          </a:p>
          <a:p>
            <a:pPr lvl="2"/>
            <a:r>
              <a:rPr lang="en-US" altLang="zh-CN" dirty="0"/>
              <a:t>https://github.com/tensorflow/tensorflow/tree/master/tensorflow/contrib/lite/java/ovic#measure-on-device-latency</a:t>
            </a:r>
            <a:endParaRPr lang="en-US" altLang="zh-CN" dirty="0" smtClean="0"/>
          </a:p>
        </p:txBody>
      </p:sp>
    </p:spTree>
    <p:extLst>
      <p:ext uri="{BB962C8B-B14F-4D97-AF65-F5344CB8AC3E}">
        <p14:creationId xmlns:p14="http://schemas.microsoft.com/office/powerpoint/2010/main" val="22290821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91</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5.8 Our </a:t>
            </a:r>
            <a:r>
              <a:rPr lang="en-US" altLang="zh-CN" sz="4000" dirty="0"/>
              <a:t>choice?</a:t>
            </a:r>
          </a:p>
          <a:p>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9139566" cy="4708525"/>
          </a:xfrm>
        </p:spPr>
        <p:txBody>
          <a:bodyPr/>
          <a:lstStyle/>
          <a:p>
            <a:endParaRPr lang="en-US" altLang="zh-CN" dirty="0" smtClean="0"/>
          </a:p>
          <a:p>
            <a:pPr lvl="1"/>
            <a:r>
              <a:rPr lang="en-US" altLang="zh-CN" dirty="0" smtClean="0"/>
              <a:t>Backbone: MobileNetV2 </a:t>
            </a:r>
            <a:r>
              <a:rPr lang="en-US" altLang="zh-CN" dirty="0" err="1" smtClean="0"/>
              <a:t>SSDLite</a:t>
            </a:r>
            <a:endParaRPr lang="en-US" altLang="zh-CN" dirty="0" smtClean="0"/>
          </a:p>
          <a:p>
            <a:pPr lvl="1"/>
            <a:r>
              <a:rPr lang="en-US" altLang="zh-CN" dirty="0" smtClean="0"/>
              <a:t>Dataset: </a:t>
            </a:r>
            <a:r>
              <a:rPr lang="en-US" altLang="zh-CN" dirty="0" err="1" smtClean="0"/>
              <a:t>WilderFace</a:t>
            </a:r>
            <a:r>
              <a:rPr lang="en-US" altLang="zh-CN" dirty="0" smtClean="0"/>
              <a:t> + AFLW</a:t>
            </a:r>
          </a:p>
          <a:p>
            <a:pPr lvl="1"/>
            <a:r>
              <a:rPr lang="en-US" altLang="zh-CN" dirty="0" smtClean="0"/>
              <a:t>Tricks:</a:t>
            </a:r>
          </a:p>
          <a:p>
            <a:pPr lvl="2"/>
            <a:r>
              <a:rPr lang="en-US" altLang="zh-CN" dirty="0" smtClean="0"/>
              <a:t>Data Augment: </a:t>
            </a:r>
            <a:r>
              <a:rPr lang="en-US" altLang="zh-CN" dirty="0" err="1" smtClean="0"/>
              <a:t>AutoAugment</a:t>
            </a:r>
            <a:r>
              <a:rPr lang="en-US" altLang="zh-CN" dirty="0" smtClean="0"/>
              <a:t>?</a:t>
            </a:r>
          </a:p>
          <a:p>
            <a:pPr lvl="2"/>
            <a:r>
              <a:rPr lang="en-US" altLang="zh-CN" dirty="0" smtClean="0"/>
              <a:t>Batch Normalization</a:t>
            </a:r>
          </a:p>
          <a:p>
            <a:pPr lvl="2"/>
            <a:r>
              <a:rPr lang="en-US" altLang="zh-CN" dirty="0" smtClean="0"/>
              <a:t>NMS: Relation Networks?</a:t>
            </a:r>
          </a:p>
          <a:p>
            <a:pPr lvl="2"/>
            <a:r>
              <a:rPr lang="en-US" altLang="zh-CN" dirty="0" smtClean="0"/>
              <a:t>Distillation: </a:t>
            </a:r>
            <a:r>
              <a:rPr lang="en-US" altLang="zh-CN" dirty="0"/>
              <a:t>light-head </a:t>
            </a:r>
            <a:r>
              <a:rPr lang="en-US" altLang="zh-CN" dirty="0" err="1" smtClean="0"/>
              <a:t>rfcn</a:t>
            </a:r>
            <a:r>
              <a:rPr lang="en-US" altLang="zh-CN" dirty="0" smtClean="0"/>
              <a:t>?</a:t>
            </a:r>
          </a:p>
          <a:p>
            <a:pPr lvl="2"/>
            <a:r>
              <a:rPr lang="en-US" altLang="zh-CN" dirty="0" smtClean="0"/>
              <a:t>Quantization</a:t>
            </a:r>
            <a:r>
              <a:rPr lang="en-US" altLang="zh-CN" dirty="0"/>
              <a:t>: </a:t>
            </a:r>
            <a:r>
              <a:rPr lang="en-US" altLang="zh-CN" dirty="0" smtClean="0"/>
              <a:t>?</a:t>
            </a:r>
          </a:p>
          <a:p>
            <a:pPr lvl="2"/>
            <a:r>
              <a:rPr lang="en-US" altLang="zh-CN" dirty="0" smtClean="0"/>
              <a:t>…</a:t>
            </a:r>
            <a:endParaRPr lang="en-US" altLang="zh-CN" dirty="0"/>
          </a:p>
        </p:txBody>
      </p:sp>
    </p:spTree>
    <p:extLst>
      <p:ext uri="{BB962C8B-B14F-4D97-AF65-F5344CB8AC3E}">
        <p14:creationId xmlns:p14="http://schemas.microsoft.com/office/powerpoint/2010/main" val="27877738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39F025-D7F9-4E61-9C22-F15BE1C19EA8}" type="slidenum">
              <a:rPr lang="zh-CN" altLang="en-US" smtClean="0"/>
              <a:pPr/>
              <a:t>92</a:t>
            </a:fld>
            <a:r>
              <a:rPr lang="en-US" altLang="zh-CN" smtClean="0"/>
              <a:t>/7</a:t>
            </a:r>
            <a:endParaRPr lang="zh-CN" altLang="en-US" dirty="0"/>
          </a:p>
        </p:txBody>
      </p:sp>
      <p:sp>
        <p:nvSpPr>
          <p:cNvPr id="3" name="文本占位符 2"/>
          <p:cNvSpPr>
            <a:spLocks noGrp="1"/>
          </p:cNvSpPr>
          <p:nvPr>
            <p:ph type="body" sz="quarter" idx="13"/>
          </p:nvPr>
        </p:nvSpPr>
        <p:spPr/>
        <p:txBody>
          <a:bodyPr/>
          <a:lstStyle/>
          <a:p>
            <a:r>
              <a:rPr lang="en-US" altLang="zh-CN" sz="4000" dirty="0" smtClean="0"/>
              <a:t>5.9 What’s next?</a:t>
            </a:r>
            <a:endParaRPr lang="en-US" altLang="zh-CN" sz="4000" dirty="0"/>
          </a:p>
          <a:p>
            <a:endParaRPr lang="en-US" altLang="zh-CN" sz="4000" dirty="0"/>
          </a:p>
          <a:p>
            <a:endParaRPr lang="en-US" altLang="zh-CN" sz="4000" dirty="0"/>
          </a:p>
          <a:p>
            <a:endParaRPr lang="zh-CN" altLang="en-US" sz="4000" dirty="0"/>
          </a:p>
        </p:txBody>
      </p:sp>
      <p:sp>
        <p:nvSpPr>
          <p:cNvPr id="4" name="文本占位符 3"/>
          <p:cNvSpPr>
            <a:spLocks noGrp="1"/>
          </p:cNvSpPr>
          <p:nvPr>
            <p:ph type="body" sz="quarter" idx="14"/>
          </p:nvPr>
        </p:nvSpPr>
        <p:spPr>
          <a:xfrm>
            <a:off x="394578" y="1279333"/>
            <a:ext cx="9139566" cy="4708525"/>
          </a:xfrm>
        </p:spPr>
        <p:txBody>
          <a:bodyPr/>
          <a:lstStyle/>
          <a:p>
            <a:r>
              <a:rPr lang="en-US" altLang="zh-CN" dirty="0" smtClean="0"/>
              <a:t>Deeper understanding with candidates and choose one</a:t>
            </a:r>
          </a:p>
          <a:p>
            <a:r>
              <a:rPr lang="en-US" altLang="zh-CN" dirty="0" smtClean="0"/>
              <a:t>Deploy </a:t>
            </a:r>
            <a:r>
              <a:rPr lang="en-US" altLang="zh-CN" dirty="0" err="1" smtClean="0"/>
              <a:t>tensorflow</a:t>
            </a:r>
            <a:r>
              <a:rPr lang="en-US" altLang="zh-CN" dirty="0" smtClean="0"/>
              <a:t> training environment</a:t>
            </a:r>
          </a:p>
          <a:p>
            <a:r>
              <a:rPr lang="en-US" altLang="zh-CN" dirty="0" smtClean="0"/>
              <a:t>Preparing our dataset for training/validation/testing</a:t>
            </a:r>
          </a:p>
          <a:p>
            <a:r>
              <a:rPr lang="en-US" altLang="zh-CN" dirty="0" smtClean="0"/>
              <a:t>Deeper understanding with the topics of the Tricks</a:t>
            </a:r>
          </a:p>
          <a:p>
            <a:pPr lvl="1"/>
            <a:endParaRPr lang="en-US" altLang="zh-CN" dirty="0" smtClean="0"/>
          </a:p>
          <a:p>
            <a:pPr lvl="1"/>
            <a:endParaRPr lang="en-US" altLang="zh-CN" dirty="0"/>
          </a:p>
        </p:txBody>
      </p:sp>
    </p:spTree>
    <p:extLst>
      <p:ext uri="{BB962C8B-B14F-4D97-AF65-F5344CB8AC3E}">
        <p14:creationId xmlns:p14="http://schemas.microsoft.com/office/powerpoint/2010/main" val="36027634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148" y="3570707"/>
            <a:ext cx="3783761" cy="1015663"/>
          </a:xfrm>
          <a:prstGeom prst="rect">
            <a:avLst/>
          </a:prstGeom>
          <a:noFill/>
        </p:spPr>
        <p:txBody>
          <a:bodyPr wrap="square" rtlCol="0">
            <a:spAutoFit/>
          </a:bodyPr>
          <a:lstStyle/>
          <a:p>
            <a:r>
              <a:rPr lang="en-US" altLang="zh-CN" sz="60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Thank you</a:t>
            </a:r>
            <a:endParaRPr lang="zh-CN" altLang="en-US" sz="60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矩形 6"/>
          <p:cNvSpPr/>
          <p:nvPr/>
        </p:nvSpPr>
        <p:spPr>
          <a:xfrm>
            <a:off x="0" y="4657079"/>
            <a:ext cx="6423804" cy="98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8691179"/>
      </p:ext>
    </p:extLst>
  </p:cSld>
  <p:clrMapOvr>
    <a:masterClrMapping/>
  </p:clrMapOvr>
</p:sld>
</file>

<file path=ppt/theme/theme1.xml><?xml version="1.0" encoding="utf-8"?>
<a:theme xmlns:a="http://schemas.openxmlformats.org/drawingml/2006/main" name="JLQ PPT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39001</TotalTime>
  <Words>9401</Words>
  <Application>Microsoft Office PowerPoint</Application>
  <PresentationFormat>宽屏</PresentationFormat>
  <Paragraphs>1250</Paragraphs>
  <Slides>93</Slides>
  <Notes>92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93</vt:i4>
      </vt:variant>
    </vt:vector>
  </HeadingPairs>
  <TitlesOfParts>
    <vt:vector size="102" baseType="lpstr">
      <vt:lpstr>Arial Unicode MS</vt:lpstr>
      <vt:lpstr>黑体</vt:lpstr>
      <vt:lpstr>思源黑体 CN Light</vt:lpstr>
      <vt:lpstr>思源黑体 CN Medium</vt:lpstr>
      <vt:lpstr>宋体</vt:lpstr>
      <vt:lpstr>Arial</vt:lpstr>
      <vt:lpstr>Calibri</vt:lpstr>
      <vt:lpstr>Wingdings</vt:lpstr>
      <vt:lpstr>JLQ PPT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c:creator>
  <cp:lastModifiedBy>林恒杰</cp:lastModifiedBy>
  <cp:revision>247</cp:revision>
  <dcterms:created xsi:type="dcterms:W3CDTF">2018-06-12T01:41:14Z</dcterms:created>
  <dcterms:modified xsi:type="dcterms:W3CDTF">2018-11-29T02:37:32Z</dcterms:modified>
</cp:coreProperties>
</file>